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df" ContentType="application/pdf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86" r:id="rId2"/>
    <p:sldId id="257" r:id="rId3"/>
    <p:sldId id="258" r:id="rId4"/>
    <p:sldId id="259" r:id="rId5"/>
    <p:sldId id="278" r:id="rId6"/>
    <p:sldId id="264" r:id="rId7"/>
    <p:sldId id="265" r:id="rId8"/>
    <p:sldId id="266" r:id="rId9"/>
    <p:sldId id="267" r:id="rId10"/>
    <p:sldId id="279" r:id="rId11"/>
    <p:sldId id="381" r:id="rId12"/>
    <p:sldId id="270" r:id="rId13"/>
    <p:sldId id="271" r:id="rId14"/>
    <p:sldId id="272" r:id="rId15"/>
    <p:sldId id="273" r:id="rId16"/>
    <p:sldId id="295" r:id="rId17"/>
    <p:sldId id="274" r:id="rId18"/>
    <p:sldId id="275" r:id="rId19"/>
    <p:sldId id="277" r:id="rId20"/>
    <p:sldId id="382" r:id="rId21"/>
  </p:sldIdLst>
  <p:sldSz cx="12192000" cy="6858000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B9C"/>
    <a:srgbClr val="D12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160" autoAdjust="0"/>
    <p:restoredTop sz="94769" autoAdjust="0"/>
  </p:normalViewPr>
  <p:slideViewPr>
    <p:cSldViewPr snapToGrid="0" snapToObjects="1">
      <p:cViewPr varScale="1">
        <p:scale>
          <a:sx n="66" d="100"/>
          <a:sy n="66" d="100"/>
        </p:scale>
        <p:origin x="200" y="9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64C85-6D4D-C740-AF19-A6D44BD8A6CA}" type="datetimeFigureOut">
              <a:rPr lang="fr-FR" smtClean="0"/>
              <a:pPr/>
              <a:t>07/10/2024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57F0C2-1680-F241-BE75-2C1F1AF9C72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2594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7F0C2-1680-F241-BE75-2C1F1AF9C72F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4468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7F0C2-1680-F241-BE75-2C1F1AF9C72F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9931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7F0C2-1680-F241-BE75-2C1F1AF9C72F}" type="slidenum">
              <a:rPr lang="fr-FR" smtClean="0"/>
              <a:pPr/>
              <a:t>9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7F0C2-1680-F241-BE75-2C1F1AF9C72F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3058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5E567-7B10-B4F1-EE5A-E6702513F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>
            <a:extLst>
              <a:ext uri="{FF2B5EF4-FFF2-40B4-BE49-F238E27FC236}">
                <a16:creationId xmlns:a16="http://schemas.microsoft.com/office/drawing/2014/main" id="{E4A0B98D-384C-5061-5C6A-0F5CD542D6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AFCF8C6-38A4-07D6-271A-E4E5F413AA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231944B-7743-C1E3-1884-081B1ED358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7F0C2-1680-F241-BE75-2C1F1AF9C72F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644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7F0C2-1680-F241-BE75-2C1F1AF9C72F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8038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7F0C2-1680-F241-BE75-2C1F1AF9C72F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3841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2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9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4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1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86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3BC49-0891-D846-A98D-23DF1B1241BC}" type="datetimeFigureOut">
              <a:rPr lang="fr-FR" smtClean="0"/>
              <a:pPr/>
              <a:t>07/10/2024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4DB0-2994-C84A-84A9-AFEF81A3202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3BC49-0891-D846-A98D-23DF1B1241BC}" type="datetimeFigureOut">
              <a:rPr lang="fr-FR" smtClean="0"/>
              <a:pPr/>
              <a:t>07/10/2024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4DB0-2994-C84A-84A9-AFEF81A3202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3BC49-0891-D846-A98D-23DF1B1241BC}" type="datetimeFigureOut">
              <a:rPr lang="fr-FR" smtClean="0"/>
              <a:pPr/>
              <a:t>07/10/2024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4DB0-2994-C84A-84A9-AFEF81A3202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3BC49-0891-D846-A98D-23DF1B1241BC}" type="datetimeFigureOut">
              <a:rPr lang="fr-FR" smtClean="0"/>
              <a:pPr/>
              <a:t>07/10/2024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4DB0-2994-C84A-84A9-AFEF81A3202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1">
                <a:solidFill>
                  <a:schemeClr val="tx1">
                    <a:tint val="75000"/>
                  </a:schemeClr>
                </a:solidFill>
              </a:defRPr>
            </a:lvl1pPr>
            <a:lvl2pPr marL="457337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9146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20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93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40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13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86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3BC49-0891-D846-A98D-23DF1B1241BC}" type="datetimeFigureOut">
              <a:rPr lang="fr-FR" smtClean="0"/>
              <a:pPr/>
              <a:t>07/10/2024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4DB0-2994-C84A-84A9-AFEF81A3202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1"/>
            </a:lvl1pPr>
            <a:lvl2pPr>
              <a:defRPr sz="2401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1"/>
            </a:lvl1pPr>
            <a:lvl2pPr>
              <a:defRPr sz="2401"/>
            </a:lvl2pPr>
            <a:lvl3pPr>
              <a:defRPr sz="2001"/>
            </a:lvl3pPr>
            <a:lvl4pPr>
              <a:defRPr sz="1801"/>
            </a:lvl4pPr>
            <a:lvl5pPr>
              <a:defRPr sz="18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3BC49-0891-D846-A98D-23DF1B1241BC}" type="datetimeFigureOut">
              <a:rPr lang="fr-FR" smtClean="0"/>
              <a:pPr/>
              <a:t>07/10/2024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4DB0-2994-C84A-84A9-AFEF81A3202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337" indent="0">
              <a:buNone/>
              <a:defRPr sz="2001" b="1"/>
            </a:lvl2pPr>
            <a:lvl3pPr marL="914674" indent="0">
              <a:buNone/>
              <a:defRPr sz="1801" b="1"/>
            </a:lvl3pPr>
            <a:lvl4pPr marL="1372011" indent="0">
              <a:buNone/>
              <a:defRPr sz="1600" b="1"/>
            </a:lvl4pPr>
            <a:lvl5pPr marL="1829349" indent="0">
              <a:buNone/>
              <a:defRPr sz="1600" b="1"/>
            </a:lvl5pPr>
            <a:lvl6pPr marL="2286686" indent="0">
              <a:buNone/>
              <a:defRPr sz="1600" b="1"/>
            </a:lvl6pPr>
            <a:lvl7pPr marL="2744023" indent="0">
              <a:buNone/>
              <a:defRPr sz="1600" b="1"/>
            </a:lvl7pPr>
            <a:lvl8pPr marL="3201360" indent="0">
              <a:buNone/>
              <a:defRPr sz="1600" b="1"/>
            </a:lvl8pPr>
            <a:lvl9pPr marL="3658697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1"/>
            </a:lvl1pPr>
            <a:lvl2pPr>
              <a:defRPr sz="2001"/>
            </a:lvl2pPr>
            <a:lvl3pPr>
              <a:defRPr sz="1801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337" indent="0">
              <a:buNone/>
              <a:defRPr sz="2001" b="1"/>
            </a:lvl2pPr>
            <a:lvl3pPr marL="914674" indent="0">
              <a:buNone/>
              <a:defRPr sz="1801" b="1"/>
            </a:lvl3pPr>
            <a:lvl4pPr marL="1372011" indent="0">
              <a:buNone/>
              <a:defRPr sz="1600" b="1"/>
            </a:lvl4pPr>
            <a:lvl5pPr marL="1829349" indent="0">
              <a:buNone/>
              <a:defRPr sz="1600" b="1"/>
            </a:lvl5pPr>
            <a:lvl6pPr marL="2286686" indent="0">
              <a:buNone/>
              <a:defRPr sz="1600" b="1"/>
            </a:lvl6pPr>
            <a:lvl7pPr marL="2744023" indent="0">
              <a:buNone/>
              <a:defRPr sz="1600" b="1"/>
            </a:lvl7pPr>
            <a:lvl8pPr marL="3201360" indent="0">
              <a:buNone/>
              <a:defRPr sz="1600" b="1"/>
            </a:lvl8pPr>
            <a:lvl9pPr marL="3658697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1"/>
            </a:lvl1pPr>
            <a:lvl2pPr>
              <a:defRPr sz="2001"/>
            </a:lvl2pPr>
            <a:lvl3pPr>
              <a:defRPr sz="1801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3BC49-0891-D846-A98D-23DF1B1241BC}" type="datetimeFigureOut">
              <a:rPr lang="fr-FR" smtClean="0"/>
              <a:pPr/>
              <a:t>07/10/2024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4DB0-2994-C84A-84A9-AFEF81A3202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3BC49-0891-D846-A98D-23DF1B1241BC}" type="datetimeFigureOut">
              <a:rPr lang="fr-FR" smtClean="0"/>
              <a:pPr/>
              <a:t>07/10/2024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4DB0-2994-C84A-84A9-AFEF81A3202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3BC49-0891-D846-A98D-23DF1B1241BC}" type="datetimeFigureOut">
              <a:rPr lang="fr-FR" smtClean="0"/>
              <a:pPr/>
              <a:t>07/10/2024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4DB0-2994-C84A-84A9-AFEF81A3202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401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337" indent="0">
              <a:buNone/>
              <a:defRPr sz="1200"/>
            </a:lvl2pPr>
            <a:lvl3pPr marL="914674" indent="0">
              <a:buNone/>
              <a:defRPr sz="1000"/>
            </a:lvl3pPr>
            <a:lvl4pPr marL="1372011" indent="0">
              <a:buNone/>
              <a:defRPr sz="900"/>
            </a:lvl4pPr>
            <a:lvl5pPr marL="1829349" indent="0">
              <a:buNone/>
              <a:defRPr sz="900"/>
            </a:lvl5pPr>
            <a:lvl6pPr marL="2286686" indent="0">
              <a:buNone/>
              <a:defRPr sz="900"/>
            </a:lvl6pPr>
            <a:lvl7pPr marL="2744023" indent="0">
              <a:buNone/>
              <a:defRPr sz="900"/>
            </a:lvl7pPr>
            <a:lvl8pPr marL="3201360" indent="0">
              <a:buNone/>
              <a:defRPr sz="900"/>
            </a:lvl8pPr>
            <a:lvl9pPr marL="3658697" indent="0">
              <a:buNone/>
              <a:defRPr sz="9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3BC49-0891-D846-A98D-23DF1B1241BC}" type="datetimeFigureOut">
              <a:rPr lang="fr-FR" smtClean="0"/>
              <a:pPr/>
              <a:t>07/10/2024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4DB0-2994-C84A-84A9-AFEF81A3202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1" b="1"/>
            </a:lvl1pPr>
          </a:lstStyle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1"/>
            </a:lvl1pPr>
            <a:lvl2pPr marL="457337" indent="0">
              <a:buNone/>
              <a:defRPr sz="2801"/>
            </a:lvl2pPr>
            <a:lvl3pPr marL="914674" indent="0">
              <a:buNone/>
              <a:defRPr sz="2401"/>
            </a:lvl3pPr>
            <a:lvl4pPr marL="1372011" indent="0">
              <a:buNone/>
              <a:defRPr sz="2001"/>
            </a:lvl4pPr>
            <a:lvl5pPr marL="1829349" indent="0">
              <a:buNone/>
              <a:defRPr sz="2001"/>
            </a:lvl5pPr>
            <a:lvl6pPr marL="2286686" indent="0">
              <a:buNone/>
              <a:defRPr sz="2001"/>
            </a:lvl6pPr>
            <a:lvl7pPr marL="2744023" indent="0">
              <a:buNone/>
              <a:defRPr sz="2001"/>
            </a:lvl7pPr>
            <a:lvl8pPr marL="3201360" indent="0">
              <a:buNone/>
              <a:defRPr sz="2001"/>
            </a:lvl8pPr>
            <a:lvl9pPr marL="3658697" indent="0">
              <a:buNone/>
              <a:defRPr sz="2001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337" indent="0">
              <a:buNone/>
              <a:defRPr sz="1200"/>
            </a:lvl2pPr>
            <a:lvl3pPr marL="914674" indent="0">
              <a:buNone/>
              <a:defRPr sz="1000"/>
            </a:lvl3pPr>
            <a:lvl4pPr marL="1372011" indent="0">
              <a:buNone/>
              <a:defRPr sz="900"/>
            </a:lvl4pPr>
            <a:lvl5pPr marL="1829349" indent="0">
              <a:buNone/>
              <a:defRPr sz="900"/>
            </a:lvl5pPr>
            <a:lvl6pPr marL="2286686" indent="0">
              <a:buNone/>
              <a:defRPr sz="900"/>
            </a:lvl6pPr>
            <a:lvl7pPr marL="2744023" indent="0">
              <a:buNone/>
              <a:defRPr sz="900"/>
            </a:lvl7pPr>
            <a:lvl8pPr marL="3201360" indent="0">
              <a:buNone/>
              <a:defRPr sz="900"/>
            </a:lvl8pPr>
            <a:lvl9pPr marL="3658697" indent="0">
              <a:buNone/>
              <a:defRPr sz="9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3BC49-0891-D846-A98D-23DF1B1241BC}" type="datetimeFigureOut">
              <a:rPr lang="fr-FR" smtClean="0"/>
              <a:pPr/>
              <a:t>07/10/2024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C4DB0-2994-C84A-84A9-AFEF81A3202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3BC49-0891-D846-A98D-23DF1B1241BC}" type="datetimeFigureOut">
              <a:rPr lang="fr-FR" smtClean="0"/>
              <a:pPr/>
              <a:t>07/10/2024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C4DB0-2994-C84A-84A9-AFEF81A3202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337" rtl="0" eaLnBrk="1" latinLnBrk="0" hangingPunct="1"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3003" indent="-343003" algn="l" defTabSz="457337" rtl="0" eaLnBrk="1" latinLnBrk="0" hangingPunct="1">
        <a:spcBef>
          <a:spcPct val="20000"/>
        </a:spcBef>
        <a:buFont typeface="Arial"/>
        <a:buChar char="•"/>
        <a:defRPr sz="3201" kern="1200">
          <a:solidFill>
            <a:schemeClr val="tx1"/>
          </a:solidFill>
          <a:latin typeface="+mn-lt"/>
          <a:ea typeface="+mn-ea"/>
          <a:cs typeface="+mn-cs"/>
        </a:defRPr>
      </a:lvl1pPr>
      <a:lvl2pPr marL="743173" indent="-285836" algn="l" defTabSz="457337" rtl="0" eaLnBrk="1" latinLnBrk="0" hangingPunct="1">
        <a:spcBef>
          <a:spcPct val="20000"/>
        </a:spcBef>
        <a:buFont typeface="Arial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343" indent="-228669" algn="l" defTabSz="457337" rtl="0" eaLnBrk="1" latinLnBrk="0" hangingPunct="1">
        <a:spcBef>
          <a:spcPct val="20000"/>
        </a:spcBef>
        <a:buFont typeface="Arial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680" indent="-228669" algn="l" defTabSz="457337" rtl="0" eaLnBrk="1" latinLnBrk="0" hangingPunct="1">
        <a:spcBef>
          <a:spcPct val="20000"/>
        </a:spcBef>
        <a:buFont typeface="Arial"/>
        <a:buChar char="–"/>
        <a:defRPr sz="2001" kern="1200">
          <a:solidFill>
            <a:schemeClr val="tx1"/>
          </a:solidFill>
          <a:latin typeface="+mn-lt"/>
          <a:ea typeface="+mn-ea"/>
          <a:cs typeface="+mn-cs"/>
        </a:defRPr>
      </a:lvl4pPr>
      <a:lvl5pPr marL="2058017" indent="-228669" algn="l" defTabSz="457337" rtl="0" eaLnBrk="1" latinLnBrk="0" hangingPunct="1">
        <a:spcBef>
          <a:spcPct val="20000"/>
        </a:spcBef>
        <a:buFont typeface="Arial"/>
        <a:buChar char="»"/>
        <a:defRPr sz="2001" kern="1200">
          <a:solidFill>
            <a:schemeClr val="tx1"/>
          </a:solidFill>
          <a:latin typeface="+mn-lt"/>
          <a:ea typeface="+mn-ea"/>
          <a:cs typeface="+mn-cs"/>
        </a:defRPr>
      </a:lvl5pPr>
      <a:lvl6pPr marL="2515354" indent="-228669" algn="l" defTabSz="457337" rtl="0" eaLnBrk="1" latinLnBrk="0" hangingPunct="1">
        <a:spcBef>
          <a:spcPct val="20000"/>
        </a:spcBef>
        <a:buFont typeface="Arial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6pPr>
      <a:lvl7pPr marL="2972692" indent="-228669" algn="l" defTabSz="457337" rtl="0" eaLnBrk="1" latinLnBrk="0" hangingPunct="1">
        <a:spcBef>
          <a:spcPct val="20000"/>
        </a:spcBef>
        <a:buFont typeface="Arial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7pPr>
      <a:lvl8pPr marL="3430029" indent="-228669" algn="l" defTabSz="457337" rtl="0" eaLnBrk="1" latinLnBrk="0" hangingPunct="1">
        <a:spcBef>
          <a:spcPct val="20000"/>
        </a:spcBef>
        <a:buFont typeface="Arial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8pPr>
      <a:lvl9pPr marL="3887366" indent="-228669" algn="l" defTabSz="457337" rtl="0" eaLnBrk="1" latinLnBrk="0" hangingPunct="1">
        <a:spcBef>
          <a:spcPct val="20000"/>
        </a:spcBef>
        <a:buFont typeface="Arial"/>
        <a:buChar char="•"/>
        <a:defRPr sz="2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337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674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2011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349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686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4023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1360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8697" algn="l" defTabSz="457337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d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d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CE24079-FDE5-B879-EFCA-3E2CED514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402" y="2022864"/>
            <a:ext cx="6487226" cy="36512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6335441"/>
            <a:ext cx="12192000" cy="554821"/>
          </a:xfrm>
          <a:prstGeom prst="rect">
            <a:avLst/>
          </a:prstGeom>
          <a:solidFill>
            <a:srgbClr val="005B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1"/>
          </a:p>
        </p:txBody>
      </p:sp>
      <p:sp>
        <p:nvSpPr>
          <p:cNvPr id="6" name="Rectangle 5"/>
          <p:cNvSpPr/>
          <p:nvPr/>
        </p:nvSpPr>
        <p:spPr>
          <a:xfrm>
            <a:off x="1" y="6334464"/>
            <a:ext cx="12192000" cy="45731"/>
          </a:xfrm>
          <a:prstGeom prst="rect">
            <a:avLst/>
          </a:prstGeom>
          <a:solidFill>
            <a:srgbClr val="D125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1"/>
          </a:p>
        </p:txBody>
      </p:sp>
      <p:sp>
        <p:nvSpPr>
          <p:cNvPr id="7" name="Rectangle 6"/>
          <p:cNvSpPr/>
          <p:nvPr/>
        </p:nvSpPr>
        <p:spPr>
          <a:xfrm>
            <a:off x="8744628" y="2126005"/>
            <a:ext cx="344737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D1252B"/>
                </a:solidFill>
              </a:rPr>
              <a:t>To make a donation,</a:t>
            </a:r>
            <a:br>
              <a:rPr lang="en-US" sz="2400" dirty="0">
                <a:solidFill>
                  <a:srgbClr val="D1252B"/>
                </a:solidFill>
              </a:rPr>
            </a:br>
            <a:r>
              <a:rPr lang="en-US" sz="2400" dirty="0">
                <a:solidFill>
                  <a:srgbClr val="D1252B"/>
                </a:solidFill>
              </a:rPr>
              <a:t>please contact us:</a:t>
            </a:r>
          </a:p>
          <a:p>
            <a:pPr algn="ctr"/>
            <a:r>
              <a:rPr lang="en-US" sz="2400" dirty="0" err="1">
                <a:solidFill>
                  <a:srgbClr val="0070C0"/>
                </a:solidFill>
              </a:rPr>
              <a:t>ssvp.ca</a:t>
            </a:r>
            <a:r>
              <a:rPr lang="en-US" sz="2400" dirty="0">
                <a:solidFill>
                  <a:srgbClr val="0070C0"/>
                </a:solidFill>
              </a:rPr>
              <a:t>/donate</a:t>
            </a:r>
          </a:p>
          <a:p>
            <a:pPr algn="ctr"/>
            <a:endParaRPr lang="en-US" sz="2400" dirty="0">
              <a:solidFill>
                <a:srgbClr val="0070C0"/>
              </a:solidFill>
            </a:endParaRPr>
          </a:p>
          <a:p>
            <a:pPr algn="ctr"/>
            <a:endParaRPr lang="en-US" sz="2400" dirty="0">
              <a:solidFill>
                <a:srgbClr val="0070C0"/>
              </a:solidFill>
            </a:endParaRPr>
          </a:p>
          <a:p>
            <a:pPr algn="ctr"/>
            <a:endParaRPr lang="en-US" sz="2400" dirty="0">
              <a:solidFill>
                <a:srgbClr val="0070C0"/>
              </a:solidFill>
            </a:endParaRPr>
          </a:p>
          <a:p>
            <a:pPr algn="ctr"/>
            <a:endParaRPr lang="en-US" sz="2400" dirty="0">
              <a:solidFill>
                <a:srgbClr val="0070C0"/>
              </a:solidFill>
            </a:endParaRPr>
          </a:p>
          <a:p>
            <a:pPr algn="ctr"/>
            <a:endParaRPr lang="en-US" sz="2400" dirty="0">
              <a:solidFill>
                <a:srgbClr val="0070C0"/>
              </a:solidFill>
            </a:endParaRPr>
          </a:p>
          <a:p>
            <a:pPr algn="ctr"/>
            <a:r>
              <a:rPr lang="en-US" dirty="0">
                <a:solidFill>
                  <a:srgbClr val="0070C0"/>
                </a:solidFill>
              </a:rPr>
              <a:t>Charity Registration No: 132410671RR0001</a:t>
            </a:r>
            <a:r>
              <a:rPr lang="fr-CA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8" name="Image 7" descr="LOGO-SSVP.eps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0205730" y="314563"/>
            <a:ext cx="1147974" cy="131067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79155" y="454450"/>
            <a:ext cx="9800510" cy="10309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fr-CA" sz="5400" b="1" dirty="0">
                <a:ln w="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5B9C"/>
                </a:solidFill>
                <a:latin typeface="Garamond"/>
                <a:cs typeface="Garamond"/>
              </a:rPr>
              <a:t>Society of Saint Vincent de Paul</a:t>
            </a:r>
            <a:endParaRPr lang="en-US" sz="5400" b="1" dirty="0">
              <a:ln w="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5B9C"/>
              </a:solidFill>
              <a:latin typeface="Garamond"/>
              <a:cs typeface="Garamond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C901BAB-20EA-9D8D-4E61-92F3EE024407}"/>
              </a:ext>
            </a:extLst>
          </p:cNvPr>
          <p:cNvGrpSpPr/>
          <p:nvPr/>
        </p:nvGrpSpPr>
        <p:grpSpPr>
          <a:xfrm>
            <a:off x="153090" y="1336340"/>
            <a:ext cx="2635004" cy="2635004"/>
            <a:chOff x="265746" y="1274906"/>
            <a:chExt cx="2635004" cy="2635004"/>
          </a:xfrm>
        </p:grpSpPr>
        <p:sp>
          <p:nvSpPr>
            <p:cNvPr id="11" name="Ellipse 10"/>
            <p:cNvSpPr/>
            <p:nvPr/>
          </p:nvSpPr>
          <p:spPr>
            <a:xfrm>
              <a:off x="265746" y="1274906"/>
              <a:ext cx="2635004" cy="263500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B9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1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279155" y="1877871"/>
              <a:ext cx="260818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 err="1">
                  <a:solidFill>
                    <a:srgbClr val="005B9C"/>
                  </a:solidFill>
                  <a:latin typeface="Garamond" panose="02020404030301010803" pitchFamily="18" charset="0"/>
                  <a:cs typeface="Garamond"/>
                </a:rPr>
                <a:t>Please</a:t>
              </a:r>
              <a:r>
                <a:rPr lang="fr-FR" sz="2400" b="1" dirty="0">
                  <a:solidFill>
                    <a:srgbClr val="005B9C"/>
                  </a:solidFill>
                  <a:latin typeface="Garamond" panose="02020404030301010803" pitchFamily="18" charset="0"/>
                  <a:cs typeface="Garamond"/>
                </a:rPr>
                <a:t> </a:t>
              </a:r>
              <a:r>
                <a:rPr lang="fr-FR" sz="2400" b="1" dirty="0" err="1">
                  <a:solidFill>
                    <a:srgbClr val="005B9C"/>
                  </a:solidFill>
                  <a:latin typeface="Garamond" panose="02020404030301010803" pitchFamily="18" charset="0"/>
                  <a:cs typeface="Garamond"/>
                </a:rPr>
                <a:t>donate</a:t>
              </a:r>
              <a:r>
                <a:rPr lang="fr-FR" sz="2400" b="1" dirty="0">
                  <a:solidFill>
                    <a:srgbClr val="005B9C"/>
                  </a:solidFill>
                  <a:latin typeface="Garamond" panose="02020404030301010803" pitchFamily="18" charset="0"/>
                  <a:cs typeface="Garamond"/>
                </a:rPr>
                <a:t> on </a:t>
              </a:r>
            </a:p>
            <a:p>
              <a:pPr algn="ctr"/>
              <a:r>
                <a:rPr lang="fr-FR" sz="2400" b="1" dirty="0" err="1">
                  <a:solidFill>
                    <a:srgbClr val="005B9C"/>
                  </a:solidFill>
                  <a:latin typeface="Garamond" panose="02020404030301010803" pitchFamily="18" charset="0"/>
                  <a:cs typeface="Garamond"/>
                </a:rPr>
                <a:t>November</a:t>
              </a:r>
              <a:r>
                <a:rPr lang="fr-FR" sz="2400" b="1" dirty="0">
                  <a:solidFill>
                    <a:srgbClr val="005B9C"/>
                  </a:solidFill>
                  <a:latin typeface="Garamond" panose="02020404030301010803" pitchFamily="18" charset="0"/>
                  <a:cs typeface="Garamond"/>
                </a:rPr>
                <a:t> 17</a:t>
              </a:r>
            </a:p>
            <a:p>
              <a:pPr algn="ctr"/>
              <a:r>
                <a:rPr lang="fr-FR" sz="2400" b="1" dirty="0">
                  <a:solidFill>
                    <a:srgbClr val="005B9C"/>
                  </a:solidFill>
                  <a:latin typeface="Garamond"/>
                  <a:cs typeface="Garamond"/>
                </a:rPr>
                <a:t>World Day</a:t>
              </a:r>
              <a:br>
                <a:rPr lang="fr-FR" sz="2400" b="1" dirty="0">
                  <a:solidFill>
                    <a:srgbClr val="005B9C"/>
                  </a:solidFill>
                  <a:latin typeface="Garamond"/>
                  <a:cs typeface="Garamond"/>
                </a:rPr>
              </a:br>
              <a:r>
                <a:rPr lang="fr-FR" sz="2400" b="1" dirty="0">
                  <a:solidFill>
                    <a:srgbClr val="005B9C"/>
                  </a:solidFill>
                  <a:latin typeface="Garamond"/>
                  <a:cs typeface="Garamond"/>
                </a:rPr>
                <a:t>of the Poor.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D992E47B-8040-37C5-F99B-1077BE3327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4878" y="3556820"/>
            <a:ext cx="1306871" cy="130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60778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7A0FC1C-EF98-BC0D-FDDA-DBFFEF38A8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89" t="7970" b="8913"/>
          <a:stretch/>
        </p:blipFill>
        <p:spPr>
          <a:xfrm>
            <a:off x="28876" y="75264"/>
            <a:ext cx="12102164" cy="6782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B058C563-7CCA-4255-BB0B-4491FF905072}"/>
              </a:ext>
            </a:extLst>
          </p:cNvPr>
          <p:cNvSpPr txBox="1">
            <a:spLocks/>
          </p:cNvSpPr>
          <p:nvPr/>
        </p:nvSpPr>
        <p:spPr>
          <a:xfrm>
            <a:off x="568761" y="1360979"/>
            <a:ext cx="11109791" cy="4769045"/>
          </a:xfrm>
          <a:prstGeom prst="rect">
            <a:avLst/>
          </a:prstGeom>
          <a:ln w="0">
            <a:noFill/>
          </a:ln>
        </p:spPr>
        <p:txBody>
          <a:bodyPr vert="horz" lIns="0" tIns="45732" rIns="0" bIns="45732" rtlCol="0" anchor="ctr">
            <a:normAutofit/>
          </a:bodyPr>
          <a:lstStyle/>
          <a:p>
            <a:pPr marL="91467" indent="-91467" algn="ctr" defTabSz="914674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/>
            </a:pPr>
            <a:endParaRPr lang="fr-CA" sz="3601" dirty="0">
              <a:solidFill>
                <a:srgbClr val="005B9C"/>
              </a:solidFill>
              <a:latin typeface="AGaramond"/>
              <a:cs typeface="AGaramond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677642" y="5788504"/>
            <a:ext cx="10374637" cy="973214"/>
          </a:xfrm>
          <a:prstGeom prst="rect">
            <a:avLst/>
          </a:prstGeom>
          <a:solidFill>
            <a:srgbClr val="005B9C">
              <a:alpha val="50000"/>
            </a:srgbClr>
          </a:solidFill>
        </p:spPr>
        <p:txBody>
          <a:bodyPr wrap="square" rtlCol="0">
            <a:noAutofit/>
          </a:bodyPr>
          <a:lstStyle>
            <a:defPPr>
              <a:defRPr lang="fr-FR"/>
            </a:defPPr>
            <a:lvl1pPr algn="r">
              <a:defRPr sz="6000" b="1"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cs typeface="Garamond"/>
              </a:defRPr>
            </a:lvl1pPr>
          </a:lstStyle>
          <a:p>
            <a:r>
              <a:rPr lang="en-GB" dirty="0"/>
              <a:t>232,700 people helped at home</a:t>
            </a:r>
            <a:endParaRPr lang="fr-FR" dirty="0"/>
          </a:p>
          <a:p>
            <a:pPr algn="l"/>
            <a:endParaRPr lang="fr-FR" sz="7000" dirty="0"/>
          </a:p>
          <a:p>
            <a:endParaRPr lang="en-GB" sz="70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E0A7D91-1B71-5ED1-1067-AD75B9696C83}"/>
              </a:ext>
            </a:extLst>
          </p:cNvPr>
          <p:cNvSpPr txBox="1"/>
          <p:nvPr/>
        </p:nvSpPr>
        <p:spPr>
          <a:xfrm>
            <a:off x="82622" y="75264"/>
            <a:ext cx="6896751" cy="83099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5B9C"/>
                </a:solidFill>
                <a:latin typeface="+mj-lt"/>
                <a:cs typeface="Garamond"/>
              </a:rPr>
              <a:t>Works of SSVP in Canada</a:t>
            </a:r>
          </a:p>
        </p:txBody>
      </p:sp>
    </p:spTree>
    <p:extLst>
      <p:ext uri="{BB962C8B-B14F-4D97-AF65-F5344CB8AC3E}">
        <p14:creationId xmlns:p14="http://schemas.microsoft.com/office/powerpoint/2010/main" val="428535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000"/>
    </mc:Choice>
    <mc:Fallback xmlns="">
      <p:transition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85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385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928BF-1EED-E3D7-574C-579A0215D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74CFCA3C-C579-50F2-5D69-FEB4671DE8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141" b="7840"/>
          <a:stretch/>
        </p:blipFill>
        <p:spPr>
          <a:xfrm>
            <a:off x="45829" y="14304"/>
            <a:ext cx="1210745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47897504-53B0-1113-274D-90D7F890EB8F}"/>
              </a:ext>
            </a:extLst>
          </p:cNvPr>
          <p:cNvSpPr txBox="1">
            <a:spLocks/>
          </p:cNvSpPr>
          <p:nvPr/>
        </p:nvSpPr>
        <p:spPr>
          <a:xfrm>
            <a:off x="568761" y="1360979"/>
            <a:ext cx="11109791" cy="4769045"/>
          </a:xfrm>
          <a:prstGeom prst="rect">
            <a:avLst/>
          </a:prstGeom>
          <a:ln w="0">
            <a:noFill/>
          </a:ln>
        </p:spPr>
        <p:txBody>
          <a:bodyPr vert="horz" lIns="0" tIns="45732" rIns="0" bIns="45732" rtlCol="0" anchor="ctr">
            <a:normAutofit/>
          </a:bodyPr>
          <a:lstStyle/>
          <a:p>
            <a:pPr marL="91467" indent="-91467" algn="ctr" defTabSz="914674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/>
            </a:pPr>
            <a:endParaRPr lang="fr-CA" sz="3601" dirty="0">
              <a:solidFill>
                <a:srgbClr val="005B9C"/>
              </a:solidFill>
              <a:latin typeface="AGaramond"/>
              <a:cs typeface="AGaramond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5965837-1BE9-72BF-4001-F06C7D875BA5}"/>
              </a:ext>
            </a:extLst>
          </p:cNvPr>
          <p:cNvSpPr txBox="1"/>
          <p:nvPr/>
        </p:nvSpPr>
        <p:spPr>
          <a:xfrm>
            <a:off x="82622" y="75264"/>
            <a:ext cx="6896751" cy="83099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5B9C"/>
                </a:solidFill>
                <a:latin typeface="+mj-lt"/>
                <a:cs typeface="Garamond"/>
              </a:rPr>
              <a:t>Works of SSVP in Canada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06A6D2B-B46D-0081-448D-27D71E497630}"/>
              </a:ext>
            </a:extLst>
          </p:cNvPr>
          <p:cNvSpPr txBox="1"/>
          <p:nvPr/>
        </p:nvSpPr>
        <p:spPr>
          <a:xfrm>
            <a:off x="2957209" y="4691651"/>
            <a:ext cx="9073962" cy="2011705"/>
          </a:xfrm>
          <a:prstGeom prst="rect">
            <a:avLst/>
          </a:prstGeom>
          <a:solidFill>
            <a:srgbClr val="005B9C">
              <a:alpha val="50000"/>
            </a:srgbClr>
          </a:solidFill>
        </p:spPr>
        <p:txBody>
          <a:bodyPr wrap="square" rtlCol="0">
            <a:noAutofit/>
          </a:bodyPr>
          <a:lstStyle>
            <a:defPPr>
              <a:defRPr lang="fr-FR"/>
            </a:defPPr>
            <a:lvl1pPr algn="r">
              <a:defRPr sz="6000" b="1"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cs typeface="Garamond"/>
              </a:defRPr>
            </a:lvl1pPr>
          </a:lstStyle>
          <a:p>
            <a:r>
              <a:rPr lang="en-GB" dirty="0"/>
              <a:t>11,810 houseless </a:t>
            </a:r>
            <a:r>
              <a:rPr lang="en-GB" dirty="0">
                <a:ln w="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a:rPr>
              <a:t>individual and families helped</a:t>
            </a:r>
            <a:endParaRPr lang="fr-FR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122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85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385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Petit-format-fournitures-scolair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B058C563-7CCA-4255-BB0B-4491FF905072}"/>
              </a:ext>
            </a:extLst>
          </p:cNvPr>
          <p:cNvSpPr txBox="1">
            <a:spLocks/>
          </p:cNvSpPr>
          <p:nvPr/>
        </p:nvSpPr>
        <p:spPr>
          <a:xfrm>
            <a:off x="568761" y="1360979"/>
            <a:ext cx="11109791" cy="4769045"/>
          </a:xfrm>
          <a:prstGeom prst="rect">
            <a:avLst/>
          </a:prstGeom>
          <a:ln w="0">
            <a:noFill/>
          </a:ln>
        </p:spPr>
        <p:txBody>
          <a:bodyPr vert="horz" lIns="0" tIns="45732" rIns="0" bIns="45732" rtlCol="0" anchor="ctr">
            <a:normAutofit/>
          </a:bodyPr>
          <a:lstStyle/>
          <a:p>
            <a:pPr marL="91467" indent="-91467" algn="ctr" defTabSz="914674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/>
            </a:pPr>
            <a:endParaRPr lang="fr-CA" sz="3601" dirty="0">
              <a:solidFill>
                <a:srgbClr val="005B9C"/>
              </a:solidFill>
              <a:latin typeface="AGaramond"/>
              <a:cs typeface="AGaramond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992658" y="5691845"/>
            <a:ext cx="5126189" cy="1078259"/>
          </a:xfrm>
          <a:prstGeom prst="rect">
            <a:avLst/>
          </a:prstGeom>
          <a:solidFill>
            <a:srgbClr val="005B9C">
              <a:alpha val="50000"/>
            </a:srgbClr>
          </a:solidFill>
        </p:spPr>
        <p:txBody>
          <a:bodyPr wrap="square" rtlCol="0">
            <a:noAutofit/>
          </a:bodyPr>
          <a:lstStyle/>
          <a:p>
            <a:pPr algn="r"/>
            <a:r>
              <a:rPr lang="en-GB" sz="6000" b="1" dirty="0"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cs typeface="Garamond"/>
              </a:rPr>
              <a:t>School supplies</a:t>
            </a:r>
            <a:endParaRPr lang="en-GB" sz="6000" dirty="0"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bg1"/>
              </a:solidFill>
              <a:cs typeface="Garamond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505234" y="4591582"/>
            <a:ext cx="6613613" cy="1007016"/>
          </a:xfrm>
          <a:prstGeom prst="rect">
            <a:avLst/>
          </a:prstGeom>
          <a:solidFill>
            <a:srgbClr val="005B9C">
              <a:alpha val="50000"/>
            </a:srgbClr>
          </a:solidFill>
        </p:spPr>
        <p:txBody>
          <a:bodyPr wrap="square" rtlCol="0">
            <a:noAutofit/>
          </a:bodyPr>
          <a:lstStyle/>
          <a:p>
            <a:pPr algn="r"/>
            <a:r>
              <a:rPr lang="en-GB" sz="6000" b="1" dirty="0"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cs typeface="Garamond"/>
              </a:rPr>
              <a:t>Educational support</a:t>
            </a:r>
            <a:endParaRPr lang="en-GB" sz="6000" dirty="0"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bg1"/>
              </a:solidFill>
              <a:cs typeface="Garamond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EE974A4-2A9E-A731-73DF-4BB3404683E0}"/>
              </a:ext>
            </a:extLst>
          </p:cNvPr>
          <p:cNvSpPr txBox="1"/>
          <p:nvPr/>
        </p:nvSpPr>
        <p:spPr>
          <a:xfrm>
            <a:off x="82622" y="75264"/>
            <a:ext cx="6896751" cy="83099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5B9C"/>
                </a:solidFill>
                <a:latin typeface="+mj-lt"/>
                <a:cs typeface="Garamond"/>
              </a:rPr>
              <a:t>Works of SSVP in Canada</a:t>
            </a:r>
          </a:p>
        </p:txBody>
      </p:sp>
    </p:spTree>
  </p:cSld>
  <p:clrMapOvr>
    <a:masterClrMapping/>
  </p:clrMapOvr>
  <p:transition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85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385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2" grpId="0" animBg="1"/>
      <p:bldP spid="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Petit-format-bourses-etud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B058C563-7CCA-4255-BB0B-4491FF905072}"/>
              </a:ext>
            </a:extLst>
          </p:cNvPr>
          <p:cNvSpPr txBox="1">
            <a:spLocks/>
          </p:cNvSpPr>
          <p:nvPr/>
        </p:nvSpPr>
        <p:spPr>
          <a:xfrm>
            <a:off x="568761" y="1360979"/>
            <a:ext cx="11109791" cy="4769045"/>
          </a:xfrm>
          <a:prstGeom prst="rect">
            <a:avLst/>
          </a:prstGeom>
          <a:ln w="0">
            <a:noFill/>
          </a:ln>
        </p:spPr>
        <p:txBody>
          <a:bodyPr vert="horz" lIns="0" tIns="45732" rIns="0" bIns="45732" rtlCol="0" anchor="ctr">
            <a:normAutofit/>
          </a:bodyPr>
          <a:lstStyle/>
          <a:p>
            <a:pPr marL="91467" indent="-91467" algn="ctr" defTabSz="914674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/>
            </a:pPr>
            <a:endParaRPr lang="fr-CA" sz="3601" dirty="0">
              <a:solidFill>
                <a:srgbClr val="005B9C"/>
              </a:solidFill>
              <a:latin typeface="AGaramond"/>
              <a:cs typeface="AGaramond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859949" y="5742837"/>
            <a:ext cx="4241349" cy="983274"/>
          </a:xfrm>
          <a:prstGeom prst="rect">
            <a:avLst/>
          </a:prstGeom>
          <a:solidFill>
            <a:srgbClr val="005B9C">
              <a:alpha val="50000"/>
            </a:srgbClr>
          </a:solidFill>
        </p:spPr>
        <p:txBody>
          <a:bodyPr wrap="square" rtlCol="0">
            <a:noAutofit/>
          </a:bodyPr>
          <a:lstStyle/>
          <a:p>
            <a:pPr algn="r"/>
            <a:r>
              <a:rPr lang="en-GB" sz="6000" b="1" dirty="0"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cs typeface="Garamond"/>
              </a:rPr>
              <a:t>Scholarships</a:t>
            </a:r>
            <a:endParaRPr lang="en-GB" sz="6000" dirty="0"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bg1"/>
              </a:solidFill>
              <a:cs typeface="Garamond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408579" y="4681367"/>
            <a:ext cx="6692429" cy="983274"/>
          </a:xfrm>
          <a:prstGeom prst="rect">
            <a:avLst/>
          </a:prstGeom>
          <a:solidFill>
            <a:srgbClr val="005B9C">
              <a:alpha val="50000"/>
            </a:srgbClr>
          </a:solidFill>
        </p:spPr>
        <p:txBody>
          <a:bodyPr wrap="square" rtlCol="0">
            <a:noAutofit/>
          </a:bodyPr>
          <a:lstStyle/>
          <a:p>
            <a:pPr algn="r"/>
            <a:r>
              <a:rPr lang="en-GB" sz="6000" b="1" dirty="0"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cs typeface="Garamond"/>
              </a:rPr>
              <a:t>Educational support</a:t>
            </a:r>
            <a:endParaRPr lang="en-GB" sz="6000" dirty="0"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bg1"/>
              </a:solidFill>
              <a:cs typeface="Garamond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A1B8335-FC84-2A9F-3F61-44AFEE4F8C3B}"/>
              </a:ext>
            </a:extLst>
          </p:cNvPr>
          <p:cNvSpPr txBox="1"/>
          <p:nvPr/>
        </p:nvSpPr>
        <p:spPr>
          <a:xfrm>
            <a:off x="82622" y="75264"/>
            <a:ext cx="6896751" cy="83099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5B9C"/>
                </a:solidFill>
                <a:latin typeface="+mj-lt"/>
                <a:cs typeface="Garamond"/>
              </a:rPr>
              <a:t>Works of SSVP in Canada</a:t>
            </a:r>
          </a:p>
        </p:txBody>
      </p:sp>
    </p:spTree>
  </p:cSld>
  <p:clrMapOvr>
    <a:masterClrMapping/>
  </p:clrMapOvr>
  <p:transition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85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385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2" grpId="0" animBg="1"/>
      <p:bldP spid="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rcRect t="4086" b="13458"/>
          <a:stretch/>
        </p:blipFill>
        <p:spPr>
          <a:xfrm>
            <a:off x="48769" y="136224"/>
            <a:ext cx="12060610" cy="6593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B058C563-7CCA-4255-BB0B-4491FF905072}"/>
              </a:ext>
            </a:extLst>
          </p:cNvPr>
          <p:cNvSpPr txBox="1">
            <a:spLocks/>
          </p:cNvSpPr>
          <p:nvPr/>
        </p:nvSpPr>
        <p:spPr>
          <a:xfrm>
            <a:off x="568761" y="1360979"/>
            <a:ext cx="11109791" cy="4769045"/>
          </a:xfrm>
          <a:prstGeom prst="rect">
            <a:avLst/>
          </a:prstGeom>
          <a:ln w="0">
            <a:noFill/>
          </a:ln>
        </p:spPr>
        <p:txBody>
          <a:bodyPr vert="horz" lIns="0" tIns="45732" rIns="0" bIns="45732" rtlCol="0" anchor="ctr">
            <a:normAutofit/>
          </a:bodyPr>
          <a:lstStyle/>
          <a:p>
            <a:pPr marL="91467" indent="-91467" algn="ctr" defTabSz="914674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/>
            </a:pPr>
            <a:endParaRPr lang="fr-CA" sz="3601" dirty="0">
              <a:solidFill>
                <a:srgbClr val="005B9C"/>
              </a:solidFill>
              <a:latin typeface="AGaramond"/>
              <a:cs typeface="AGaramond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975104" y="5571073"/>
            <a:ext cx="10040781" cy="1078259"/>
          </a:xfrm>
          <a:prstGeom prst="rect">
            <a:avLst/>
          </a:prstGeom>
          <a:solidFill>
            <a:srgbClr val="005B9C">
              <a:alpha val="50000"/>
            </a:srgbClr>
          </a:solidFill>
        </p:spPr>
        <p:txBody>
          <a:bodyPr wrap="square" rtlCol="0">
            <a:noAutofit/>
          </a:bodyPr>
          <a:lstStyle/>
          <a:p>
            <a:pPr algn="r"/>
            <a:r>
              <a:rPr lang="en-GB" sz="6000" b="1" dirty="0"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cs typeface="Garamond"/>
              </a:rPr>
              <a:t>Help to refugees &amp; immigrants</a:t>
            </a:r>
            <a:endParaRPr lang="en-GB" sz="6000" dirty="0"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bg1"/>
              </a:solidFill>
              <a:cs typeface="Garamond"/>
            </a:endParaRPr>
          </a:p>
          <a:p>
            <a:pPr algn="r"/>
            <a:endParaRPr lang="en-GB" sz="6000" dirty="0"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bg1"/>
              </a:solidFill>
              <a:cs typeface="Garamond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033A861-7291-A484-4D7F-FBA09A814A59}"/>
              </a:ext>
            </a:extLst>
          </p:cNvPr>
          <p:cNvSpPr txBox="1"/>
          <p:nvPr/>
        </p:nvSpPr>
        <p:spPr>
          <a:xfrm>
            <a:off x="82622" y="75264"/>
            <a:ext cx="6896751" cy="83099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5B9C"/>
                </a:solidFill>
                <a:latin typeface="+mj-lt"/>
                <a:cs typeface="Garamond"/>
              </a:rPr>
              <a:t>Works of SSVP in Canada</a:t>
            </a:r>
          </a:p>
        </p:txBody>
      </p:sp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85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385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Petit-format-shelter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B058C563-7CCA-4255-BB0B-4491FF905072}"/>
              </a:ext>
            </a:extLst>
          </p:cNvPr>
          <p:cNvSpPr txBox="1">
            <a:spLocks/>
          </p:cNvSpPr>
          <p:nvPr/>
        </p:nvSpPr>
        <p:spPr>
          <a:xfrm>
            <a:off x="568761" y="1360979"/>
            <a:ext cx="11109791" cy="4769045"/>
          </a:xfrm>
          <a:prstGeom prst="rect">
            <a:avLst/>
          </a:prstGeom>
          <a:ln w="0">
            <a:noFill/>
          </a:ln>
        </p:spPr>
        <p:txBody>
          <a:bodyPr vert="horz" lIns="0" tIns="45732" rIns="0" bIns="45732" rtlCol="0" anchor="ctr">
            <a:normAutofit/>
          </a:bodyPr>
          <a:lstStyle/>
          <a:p>
            <a:pPr marL="91467" indent="-91467" algn="ctr" defTabSz="914674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/>
            </a:pPr>
            <a:endParaRPr lang="fr-CA" sz="3601" dirty="0">
              <a:solidFill>
                <a:srgbClr val="005B9C"/>
              </a:solidFill>
              <a:latin typeface="AGaramond"/>
              <a:cs typeface="AGaramond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58757" y="5738118"/>
            <a:ext cx="11316670" cy="976662"/>
          </a:xfrm>
          <a:prstGeom prst="rect">
            <a:avLst/>
          </a:prstGeom>
          <a:solidFill>
            <a:srgbClr val="005B9C">
              <a:alpha val="50000"/>
            </a:srgbClr>
          </a:solidFill>
        </p:spPr>
        <p:txBody>
          <a:bodyPr wrap="square" lIns="91440" tIns="45720" rIns="91440" bIns="45720" rtlCol="0" anchor="t">
            <a:noAutofit/>
          </a:bodyPr>
          <a:lstStyle/>
          <a:p>
            <a:pPr algn="r"/>
            <a:r>
              <a:rPr lang="en-CA" sz="6000" b="1" dirty="0">
                <a:solidFill>
                  <a:schemeClr val="bg1"/>
                </a:solidFill>
              </a:rPr>
              <a:t>7,235</a:t>
            </a:r>
            <a:r>
              <a:rPr lang="en-CA" sz="6000" b="1" dirty="0"/>
              <a:t> </a:t>
            </a:r>
            <a:r>
              <a:rPr lang="en-CA" sz="6000" b="1" dirty="0">
                <a:ln w="158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cs typeface="Garamond"/>
              </a:rPr>
              <a:t>people welcomed in shelters</a:t>
            </a:r>
            <a:endParaRPr lang="en-GB" sz="6000" b="1" dirty="0"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bg1"/>
              </a:solidFill>
              <a:cs typeface="Garamond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C9935BF-703D-8FD3-5645-A1E207B3C388}"/>
              </a:ext>
            </a:extLst>
          </p:cNvPr>
          <p:cNvSpPr txBox="1"/>
          <p:nvPr/>
        </p:nvSpPr>
        <p:spPr>
          <a:xfrm>
            <a:off x="82622" y="75264"/>
            <a:ext cx="6896751" cy="83099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5B9C"/>
                </a:solidFill>
                <a:latin typeface="+mj-lt"/>
                <a:cs typeface="Garamond"/>
              </a:rPr>
              <a:t>Works of SSVP in Canada</a:t>
            </a:r>
          </a:p>
        </p:txBody>
      </p:sp>
    </p:spTree>
  </p:cSld>
  <p:clrMapOvr>
    <a:masterClrMapping/>
  </p:clrMapOvr>
  <p:transition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85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385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6F48D6A-5A81-4F01-83CF-ED9C42ED9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040" y="277885"/>
            <a:ext cx="8195187" cy="483749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B18568E-2550-44DB-ABF2-0453BC0B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90" y="1078419"/>
            <a:ext cx="4577821" cy="1532631"/>
          </a:xfrm>
        </p:spPr>
        <p:txBody>
          <a:bodyPr>
            <a:normAutofit fontScale="90000"/>
          </a:bodyPr>
          <a:lstStyle/>
          <a:p>
            <a:pPr algn="l"/>
            <a:r>
              <a:rPr lang="fr-CA" sz="3000" dirty="0">
                <a:solidFill>
                  <a:srgbClr val="005B9C"/>
                </a:solidFill>
                <a:latin typeface="+mn-lt"/>
              </a:rPr>
              <a:t>The </a:t>
            </a:r>
            <a:r>
              <a:rPr lang="fr-CA" sz="3200" b="1" dirty="0">
                <a:solidFill>
                  <a:srgbClr val="005B9C"/>
                </a:solidFill>
                <a:latin typeface="+mn-lt"/>
              </a:rPr>
              <a:t>North of 60</a:t>
            </a:r>
            <a:r>
              <a:rPr lang="fr-CA" sz="3000" dirty="0">
                <a:solidFill>
                  <a:srgbClr val="005B9C"/>
                </a:solidFill>
                <a:latin typeface="+mn-lt"/>
              </a:rPr>
              <a:t> </a:t>
            </a:r>
            <a:r>
              <a:rPr lang="fr-CA" sz="3000" dirty="0" err="1">
                <a:solidFill>
                  <a:srgbClr val="005B9C"/>
                </a:solidFill>
                <a:latin typeface="+mn-lt"/>
              </a:rPr>
              <a:t>project</a:t>
            </a:r>
            <a:r>
              <a:rPr lang="fr-CA" sz="3000" dirty="0">
                <a:solidFill>
                  <a:srgbClr val="005B9C"/>
                </a:solidFill>
                <a:latin typeface="+mn-lt"/>
              </a:rPr>
              <a:t> </a:t>
            </a:r>
            <a:r>
              <a:rPr lang="fr-CA" sz="3000" dirty="0" err="1">
                <a:solidFill>
                  <a:srgbClr val="005B9C"/>
                </a:solidFill>
                <a:latin typeface="+mn-lt"/>
              </a:rPr>
              <a:t>provides</a:t>
            </a:r>
            <a:r>
              <a:rPr lang="fr-CA" sz="3000" dirty="0">
                <a:solidFill>
                  <a:srgbClr val="005B9C"/>
                </a:solidFill>
                <a:latin typeface="+mn-lt"/>
              </a:rPr>
              <a:t> </a:t>
            </a:r>
            <a:r>
              <a:rPr lang="fr-CA" sz="3000" dirty="0" err="1">
                <a:solidFill>
                  <a:srgbClr val="005B9C"/>
                </a:solidFill>
                <a:latin typeface="+mn-lt"/>
              </a:rPr>
              <a:t>food</a:t>
            </a:r>
            <a:r>
              <a:rPr lang="fr-CA" sz="3000" dirty="0">
                <a:solidFill>
                  <a:srgbClr val="005B9C"/>
                </a:solidFill>
                <a:latin typeface="+mn-lt"/>
              </a:rPr>
              <a:t> </a:t>
            </a:r>
            <a:r>
              <a:rPr lang="fr-CA" sz="3000" dirty="0" err="1">
                <a:solidFill>
                  <a:srgbClr val="005B9C"/>
                </a:solidFill>
                <a:latin typeface="+mn-lt"/>
              </a:rPr>
              <a:t>security</a:t>
            </a:r>
            <a:r>
              <a:rPr lang="fr-CA" sz="3000" dirty="0">
                <a:solidFill>
                  <a:srgbClr val="005B9C"/>
                </a:solidFill>
                <a:latin typeface="+mn-lt"/>
              </a:rPr>
              <a:t> to </a:t>
            </a:r>
            <a:r>
              <a:rPr lang="fr-CA" sz="3000" dirty="0" err="1">
                <a:solidFill>
                  <a:srgbClr val="005B9C"/>
                </a:solidFill>
                <a:latin typeface="+mn-lt"/>
              </a:rPr>
              <a:t>those</a:t>
            </a:r>
            <a:r>
              <a:rPr lang="fr-CA" sz="3000" dirty="0">
                <a:solidFill>
                  <a:srgbClr val="005B9C"/>
                </a:solidFill>
                <a:latin typeface="+mn-lt"/>
              </a:rPr>
              <a:t> living in </a:t>
            </a:r>
            <a:r>
              <a:rPr lang="fr-CA" sz="3000" dirty="0" err="1">
                <a:solidFill>
                  <a:srgbClr val="005B9C"/>
                </a:solidFill>
                <a:latin typeface="+mn-lt"/>
              </a:rPr>
              <a:t>northern</a:t>
            </a:r>
            <a:r>
              <a:rPr lang="fr-CA" sz="3000" dirty="0">
                <a:solidFill>
                  <a:srgbClr val="005B9C"/>
                </a:solidFill>
                <a:latin typeface="+mn-lt"/>
              </a:rPr>
              <a:t> communities.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7EDEC59-281C-ABA5-E3F5-639959185A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136"/>
          <a:stretch/>
        </p:blipFill>
        <p:spPr>
          <a:xfrm>
            <a:off x="258558" y="3031122"/>
            <a:ext cx="4226066" cy="324543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F5DC941-5ACF-455A-5582-D6ADABD8C4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800" t="4417" r="15252" b="19744"/>
          <a:stretch/>
        </p:blipFill>
        <p:spPr>
          <a:xfrm>
            <a:off x="9353870" y="261652"/>
            <a:ext cx="2567792" cy="3022831"/>
          </a:xfrm>
          <a:prstGeom prst="rect">
            <a:avLst/>
          </a:prstGeom>
        </p:spPr>
      </p:pic>
      <p:sp>
        <p:nvSpPr>
          <p:cNvPr id="3" name="ZoneTexte 1">
            <a:extLst>
              <a:ext uri="{FF2B5EF4-FFF2-40B4-BE49-F238E27FC236}">
                <a16:creationId xmlns:a16="http://schemas.microsoft.com/office/drawing/2014/main" id="{527A7E1D-F4EC-A1E3-73F3-FC2E8DF8B1E1}"/>
              </a:ext>
            </a:extLst>
          </p:cNvPr>
          <p:cNvSpPr txBox="1"/>
          <p:nvPr/>
        </p:nvSpPr>
        <p:spPr>
          <a:xfrm>
            <a:off x="82622" y="75264"/>
            <a:ext cx="6896751" cy="83099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5B9C"/>
                </a:solidFill>
                <a:latin typeface="+mj-lt"/>
                <a:cs typeface="Garamond"/>
              </a:rPr>
              <a:t>Works of SSVP in Canada</a:t>
            </a:r>
          </a:p>
        </p:txBody>
      </p:sp>
      <p:pic>
        <p:nvPicPr>
          <p:cNvPr id="5" name="Picture 4" descr="A blue circle with white symbols and a blue sign&#10;&#10;Description automatically generated">
            <a:extLst>
              <a:ext uri="{FF2B5EF4-FFF2-40B4-BE49-F238E27FC236}">
                <a16:creationId xmlns:a16="http://schemas.microsoft.com/office/drawing/2014/main" id="{020339B2-250A-1E4A-F16A-2282EB6157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3588" y="939421"/>
            <a:ext cx="1068115" cy="1061546"/>
          </a:xfrm>
          <a:prstGeom prst="rect">
            <a:avLst/>
          </a:prstGeom>
        </p:spPr>
      </p:pic>
      <p:sp>
        <p:nvSpPr>
          <p:cNvPr id="6" name="ZoneTexte 6">
            <a:extLst>
              <a:ext uri="{FF2B5EF4-FFF2-40B4-BE49-F238E27FC236}">
                <a16:creationId xmlns:a16="http://schemas.microsoft.com/office/drawing/2014/main" id="{26AF78B6-D600-028F-24A7-A9D2159E2A05}"/>
              </a:ext>
            </a:extLst>
          </p:cNvPr>
          <p:cNvSpPr txBox="1"/>
          <p:nvPr/>
        </p:nvSpPr>
        <p:spPr>
          <a:xfrm>
            <a:off x="5589642" y="5248086"/>
            <a:ext cx="6484375" cy="1506675"/>
          </a:xfrm>
          <a:prstGeom prst="rect">
            <a:avLst/>
          </a:prstGeom>
          <a:solidFill>
            <a:srgbClr val="005B9C">
              <a:alpha val="50000"/>
            </a:srgbClr>
          </a:solidFill>
        </p:spPr>
        <p:txBody>
          <a:bodyPr wrap="square" rtlCol="0">
            <a:noAutofit/>
          </a:bodyPr>
          <a:lstStyle/>
          <a:p>
            <a:pPr algn="r"/>
            <a:r>
              <a:rPr lang="en-GB" sz="4800" b="1" dirty="0"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cs typeface="Garamond"/>
              </a:rPr>
              <a:t>Assistance given to 18 Indigenous communities </a:t>
            </a:r>
            <a:endParaRPr lang="en-GB" sz="5400" b="1" dirty="0"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bg1"/>
              </a:solidFill>
              <a:cs typeface="Garamond"/>
            </a:endParaRPr>
          </a:p>
          <a:p>
            <a:pPr algn="r"/>
            <a:endParaRPr lang="en-GB" sz="5400" dirty="0"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bg1"/>
              </a:solidFill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29196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" grpId="1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rcRect t="14718"/>
          <a:stretch/>
        </p:blipFill>
        <p:spPr>
          <a:xfrm>
            <a:off x="0" y="-1"/>
            <a:ext cx="12192000" cy="6931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B058C563-7CCA-4255-BB0B-4491FF905072}"/>
              </a:ext>
            </a:extLst>
          </p:cNvPr>
          <p:cNvSpPr txBox="1">
            <a:spLocks/>
          </p:cNvSpPr>
          <p:nvPr/>
        </p:nvSpPr>
        <p:spPr>
          <a:xfrm>
            <a:off x="568761" y="1360979"/>
            <a:ext cx="11109791" cy="4769045"/>
          </a:xfrm>
          <a:prstGeom prst="rect">
            <a:avLst/>
          </a:prstGeom>
          <a:ln w="0">
            <a:noFill/>
          </a:ln>
        </p:spPr>
        <p:txBody>
          <a:bodyPr vert="horz" lIns="0" tIns="45732" rIns="0" bIns="45732" rtlCol="0" anchor="ctr">
            <a:normAutofit/>
          </a:bodyPr>
          <a:lstStyle/>
          <a:p>
            <a:pPr marL="91467" indent="-91467" algn="ctr" defTabSz="914674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/>
            </a:pPr>
            <a:endParaRPr lang="fr-CA" sz="3601" dirty="0">
              <a:solidFill>
                <a:srgbClr val="005B9C"/>
              </a:solidFill>
              <a:latin typeface="AGaramond"/>
              <a:cs typeface="AGaramond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847236" y="5678502"/>
            <a:ext cx="5187149" cy="1084779"/>
          </a:xfrm>
          <a:prstGeom prst="rect">
            <a:avLst/>
          </a:prstGeom>
          <a:solidFill>
            <a:srgbClr val="005B9C">
              <a:alpha val="50000"/>
            </a:srgbClr>
          </a:solidFill>
        </p:spPr>
        <p:txBody>
          <a:bodyPr wrap="square" rtlCol="0">
            <a:noAutofit/>
          </a:bodyPr>
          <a:lstStyle/>
          <a:p>
            <a:pPr algn="r"/>
            <a:r>
              <a:rPr lang="en-GB" sz="6000" b="1" dirty="0"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cs typeface="Garamond"/>
              </a:rPr>
              <a:t>Summer camps</a:t>
            </a:r>
            <a:endParaRPr lang="en-GB" sz="6000" dirty="0"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bg1"/>
              </a:solidFill>
              <a:cs typeface="Garamond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0CDE25F-1123-4AF4-6420-4108192B78C3}"/>
              </a:ext>
            </a:extLst>
          </p:cNvPr>
          <p:cNvSpPr txBox="1"/>
          <p:nvPr/>
        </p:nvSpPr>
        <p:spPr>
          <a:xfrm>
            <a:off x="82622" y="75264"/>
            <a:ext cx="6896751" cy="83099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5B9C"/>
                </a:solidFill>
                <a:latin typeface="+mj-lt"/>
                <a:cs typeface="Garamond"/>
              </a:rPr>
              <a:t>Works of SSVP in Canada</a:t>
            </a:r>
          </a:p>
        </p:txBody>
      </p:sp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85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385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Petit-format-twinn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B058C563-7CCA-4255-BB0B-4491FF905072}"/>
              </a:ext>
            </a:extLst>
          </p:cNvPr>
          <p:cNvSpPr txBox="1">
            <a:spLocks/>
          </p:cNvSpPr>
          <p:nvPr/>
        </p:nvSpPr>
        <p:spPr>
          <a:xfrm>
            <a:off x="568761" y="1360979"/>
            <a:ext cx="11109791" cy="4769045"/>
          </a:xfrm>
          <a:prstGeom prst="rect">
            <a:avLst/>
          </a:prstGeom>
          <a:ln w="0">
            <a:noFill/>
          </a:ln>
        </p:spPr>
        <p:txBody>
          <a:bodyPr vert="horz" lIns="0" tIns="45732" rIns="0" bIns="45732" rtlCol="0" anchor="ctr">
            <a:normAutofit/>
          </a:bodyPr>
          <a:lstStyle/>
          <a:p>
            <a:pPr marL="91467" indent="-91467" algn="ctr" defTabSz="914674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/>
            </a:pPr>
            <a:endParaRPr lang="fr-CA" sz="3601" dirty="0">
              <a:solidFill>
                <a:srgbClr val="005B9C"/>
              </a:solidFill>
              <a:latin typeface="AGaramond"/>
              <a:cs typeface="AGaramond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805084" y="4913527"/>
            <a:ext cx="8294682" cy="1826483"/>
          </a:xfrm>
          <a:prstGeom prst="rect">
            <a:avLst/>
          </a:prstGeom>
          <a:solidFill>
            <a:srgbClr val="005B9C">
              <a:alpha val="50000"/>
            </a:srgbClr>
          </a:solidFill>
        </p:spPr>
        <p:txBody>
          <a:bodyPr wrap="square" rtlCol="0">
            <a:noAutofit/>
          </a:bodyPr>
          <a:lstStyle/>
          <a:p>
            <a:pPr algn="r"/>
            <a:r>
              <a:rPr lang="en-GB" sz="6000" b="1" dirty="0"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cs typeface="Garamond"/>
              </a:rPr>
              <a:t>196 twinning agreements</a:t>
            </a:r>
          </a:p>
          <a:p>
            <a:pPr algn="r"/>
            <a:r>
              <a:rPr lang="en-GB" sz="6000" b="1" dirty="0"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cs typeface="Garamond"/>
              </a:rPr>
              <a:t>with 18 countries</a:t>
            </a:r>
            <a:endParaRPr lang="en-GB" sz="6000" dirty="0"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bg1"/>
              </a:solidFill>
              <a:cs typeface="Garamond"/>
            </a:endParaRPr>
          </a:p>
          <a:p>
            <a:pPr algn="r"/>
            <a:endParaRPr lang="en-GB" sz="6000" dirty="0"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bg1"/>
              </a:solidFill>
              <a:cs typeface="Garamond"/>
            </a:endParaRPr>
          </a:p>
          <a:p>
            <a:pPr algn="r"/>
            <a:endParaRPr lang="en-GB" sz="6000" dirty="0"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bg1"/>
              </a:solidFill>
              <a:cs typeface="Garamond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197BDD4-A66C-50F7-7312-47CF77CAA317}"/>
              </a:ext>
            </a:extLst>
          </p:cNvPr>
          <p:cNvSpPr txBox="1"/>
          <p:nvPr/>
        </p:nvSpPr>
        <p:spPr>
          <a:xfrm>
            <a:off x="82622" y="75264"/>
            <a:ext cx="6896751" cy="83099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5B9C"/>
                </a:solidFill>
                <a:latin typeface="+mj-lt"/>
                <a:cs typeface="Garamond"/>
              </a:rPr>
              <a:t>Works of SSVP in Canada</a:t>
            </a:r>
          </a:p>
        </p:txBody>
      </p:sp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85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385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3613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B058C563-7CCA-4255-BB0B-4491FF905072}"/>
              </a:ext>
            </a:extLst>
          </p:cNvPr>
          <p:cNvSpPr txBox="1">
            <a:spLocks/>
          </p:cNvSpPr>
          <p:nvPr/>
        </p:nvSpPr>
        <p:spPr>
          <a:xfrm>
            <a:off x="568761" y="1360979"/>
            <a:ext cx="11109791" cy="4769045"/>
          </a:xfrm>
          <a:prstGeom prst="rect">
            <a:avLst/>
          </a:prstGeom>
          <a:ln w="0">
            <a:noFill/>
          </a:ln>
        </p:spPr>
        <p:txBody>
          <a:bodyPr vert="horz" lIns="0" tIns="45732" rIns="0" bIns="45732" rtlCol="0" anchor="ctr">
            <a:normAutofit/>
          </a:bodyPr>
          <a:lstStyle/>
          <a:p>
            <a:pPr marL="91467" indent="-91467" algn="ctr" defTabSz="914674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/>
            </a:pPr>
            <a:endParaRPr lang="fr-CA" sz="3601" dirty="0">
              <a:solidFill>
                <a:srgbClr val="005B9C"/>
              </a:solidFill>
              <a:latin typeface="AGaramond"/>
              <a:cs typeface="AGaramond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209368" y="4955301"/>
            <a:ext cx="10848284" cy="846684"/>
          </a:xfrm>
          <a:prstGeom prst="rect">
            <a:avLst/>
          </a:prstGeom>
          <a:solidFill>
            <a:srgbClr val="005B9C">
              <a:alpha val="50000"/>
            </a:srgbClr>
          </a:solidFill>
        </p:spPr>
        <p:txBody>
          <a:bodyPr wrap="square" rtlCol="0">
            <a:noAutofit/>
          </a:bodyPr>
          <a:lstStyle/>
          <a:p>
            <a:pPr algn="r"/>
            <a:r>
              <a:rPr lang="en-GB" sz="4800" b="1" dirty="0"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cs typeface="Garamond"/>
              </a:rPr>
              <a:t>National &amp; International Emergency relief</a:t>
            </a:r>
            <a:endParaRPr lang="en-GB" sz="4800" dirty="0"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bg1"/>
              </a:solidFill>
              <a:cs typeface="Garamond"/>
            </a:endParaRPr>
          </a:p>
          <a:p>
            <a:pPr algn="r"/>
            <a:endParaRPr lang="en-GB" sz="4800" dirty="0"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bg1"/>
              </a:solidFill>
              <a:cs typeface="Garamond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13448" y="5884087"/>
            <a:ext cx="11570065" cy="846684"/>
          </a:xfrm>
          <a:prstGeom prst="rect">
            <a:avLst/>
          </a:prstGeom>
          <a:solidFill>
            <a:srgbClr val="005B9C">
              <a:alpha val="50000"/>
            </a:srgbClr>
          </a:solidFill>
        </p:spPr>
        <p:txBody>
          <a:bodyPr wrap="square" rtlCol="0">
            <a:noAutofit/>
          </a:bodyPr>
          <a:lstStyle/>
          <a:p>
            <a:pPr algn="r"/>
            <a:r>
              <a:rPr lang="en-CA" sz="4800" b="1" dirty="0"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cs typeface="Garamond"/>
              </a:rPr>
              <a:t>Natural disasters and humanitarian disasters</a:t>
            </a:r>
            <a:endParaRPr lang="en-GB" sz="4800" b="1" dirty="0"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bg1"/>
              </a:solidFill>
              <a:cs typeface="Garamond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949ABC3-98DE-E484-FC1E-001DEA108705}"/>
              </a:ext>
            </a:extLst>
          </p:cNvPr>
          <p:cNvSpPr txBox="1"/>
          <p:nvPr/>
        </p:nvSpPr>
        <p:spPr>
          <a:xfrm>
            <a:off x="82622" y="75264"/>
            <a:ext cx="6896751" cy="83099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5B9C"/>
                </a:solidFill>
                <a:latin typeface="+mj-lt"/>
                <a:cs typeface="Garamond"/>
              </a:rPr>
              <a:t>Works of SSVP in Canada</a:t>
            </a:r>
          </a:p>
        </p:txBody>
      </p:sp>
    </p:spTree>
  </p:cSld>
  <p:clrMapOvr>
    <a:masterClrMapping/>
  </p:clrMapOvr>
  <p:transition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85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385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3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2" grpId="0" animBg="1"/>
      <p:bldP spid="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6335441"/>
            <a:ext cx="12192000" cy="554821"/>
          </a:xfrm>
          <a:prstGeom prst="rect">
            <a:avLst/>
          </a:prstGeom>
          <a:solidFill>
            <a:srgbClr val="005B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1"/>
          </a:p>
        </p:txBody>
      </p:sp>
      <p:sp>
        <p:nvSpPr>
          <p:cNvPr id="7" name="Rectangle 6"/>
          <p:cNvSpPr/>
          <p:nvPr/>
        </p:nvSpPr>
        <p:spPr>
          <a:xfrm>
            <a:off x="1" y="6334464"/>
            <a:ext cx="12192000" cy="45731"/>
          </a:xfrm>
          <a:prstGeom prst="rect">
            <a:avLst/>
          </a:prstGeom>
          <a:solidFill>
            <a:srgbClr val="D125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1"/>
          </a:p>
        </p:txBody>
      </p:sp>
      <p:sp>
        <p:nvSpPr>
          <p:cNvPr id="8" name="ZoneTexte 7"/>
          <p:cNvSpPr txBox="1"/>
          <p:nvPr/>
        </p:nvSpPr>
        <p:spPr>
          <a:xfrm>
            <a:off x="1946469" y="707804"/>
            <a:ext cx="7864692" cy="939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502" b="1" dirty="0" err="1">
                <a:solidFill>
                  <a:srgbClr val="005B9C"/>
                </a:solidFill>
                <a:latin typeface="Garamond"/>
                <a:cs typeface="Garamond"/>
              </a:rPr>
              <a:t>Blessed</a:t>
            </a:r>
            <a:r>
              <a:rPr lang="fr-FR" sz="5502" b="1" dirty="0">
                <a:solidFill>
                  <a:srgbClr val="005B9C"/>
                </a:solidFill>
                <a:latin typeface="Garamond"/>
                <a:cs typeface="Garamond"/>
              </a:rPr>
              <a:t> Frédéric Ozanam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8481" y="2129567"/>
            <a:ext cx="2383998" cy="325090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876688" y="2974927"/>
            <a:ext cx="8999253" cy="2031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5B9C"/>
                </a:solidFill>
                <a:cs typeface="Garamond"/>
              </a:rPr>
              <a:t>“Charity is the Samaritan who pours oil on the wounds of the traveler who has been attacked. </a:t>
            </a:r>
          </a:p>
          <a:p>
            <a:r>
              <a:rPr lang="en-US" sz="3600" dirty="0">
                <a:solidFill>
                  <a:srgbClr val="005B9C"/>
                </a:solidFill>
                <a:cs typeface="Garamond"/>
              </a:rPr>
              <a:t>It is social justice’s role to prevent the attack.” </a:t>
            </a:r>
            <a:endParaRPr lang="fr-CA" sz="3600" dirty="0">
              <a:solidFill>
                <a:srgbClr val="005B9C"/>
              </a:solidFill>
              <a:cs typeface="Garamond"/>
            </a:endParaRPr>
          </a:p>
          <a:p>
            <a:endParaRPr lang="fr-FR" sz="1801" dirty="0"/>
          </a:p>
        </p:txBody>
      </p:sp>
    </p:spTree>
  </p:cSld>
  <p:clrMapOvr>
    <a:masterClrMapping/>
  </p:clrMapOvr>
  <p:transition spd="slow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CE24079-FDE5-B879-EFCA-3E2CED514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402" y="2022864"/>
            <a:ext cx="6487226" cy="36512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6335441"/>
            <a:ext cx="12192000" cy="554821"/>
          </a:xfrm>
          <a:prstGeom prst="rect">
            <a:avLst/>
          </a:prstGeom>
          <a:solidFill>
            <a:srgbClr val="005B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1"/>
          </a:p>
        </p:txBody>
      </p:sp>
      <p:sp>
        <p:nvSpPr>
          <p:cNvPr id="6" name="Rectangle 5"/>
          <p:cNvSpPr/>
          <p:nvPr/>
        </p:nvSpPr>
        <p:spPr>
          <a:xfrm>
            <a:off x="1" y="6334464"/>
            <a:ext cx="12192000" cy="45731"/>
          </a:xfrm>
          <a:prstGeom prst="rect">
            <a:avLst/>
          </a:prstGeom>
          <a:solidFill>
            <a:srgbClr val="D125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1"/>
          </a:p>
        </p:txBody>
      </p:sp>
      <p:sp>
        <p:nvSpPr>
          <p:cNvPr id="7" name="Rectangle 6"/>
          <p:cNvSpPr/>
          <p:nvPr/>
        </p:nvSpPr>
        <p:spPr>
          <a:xfrm>
            <a:off x="8744628" y="2126005"/>
            <a:ext cx="344737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D1252B"/>
                </a:solidFill>
              </a:rPr>
              <a:t>To make a donation,</a:t>
            </a:r>
            <a:br>
              <a:rPr lang="en-US" sz="2400" dirty="0">
                <a:solidFill>
                  <a:srgbClr val="D1252B"/>
                </a:solidFill>
              </a:rPr>
            </a:br>
            <a:r>
              <a:rPr lang="en-US" sz="2400" dirty="0">
                <a:solidFill>
                  <a:srgbClr val="D1252B"/>
                </a:solidFill>
              </a:rPr>
              <a:t>please contact us:</a:t>
            </a:r>
          </a:p>
          <a:p>
            <a:pPr algn="ctr"/>
            <a:r>
              <a:rPr lang="en-US" sz="2400" dirty="0" err="1">
                <a:solidFill>
                  <a:srgbClr val="0070C0"/>
                </a:solidFill>
              </a:rPr>
              <a:t>ssvp.ca</a:t>
            </a:r>
            <a:r>
              <a:rPr lang="en-US" sz="2400" dirty="0">
                <a:solidFill>
                  <a:srgbClr val="0070C0"/>
                </a:solidFill>
              </a:rPr>
              <a:t>/donate</a:t>
            </a:r>
          </a:p>
          <a:p>
            <a:pPr algn="ctr"/>
            <a:endParaRPr lang="en-US" sz="2400" dirty="0">
              <a:solidFill>
                <a:srgbClr val="0070C0"/>
              </a:solidFill>
            </a:endParaRPr>
          </a:p>
          <a:p>
            <a:pPr algn="ctr"/>
            <a:endParaRPr lang="en-US" sz="2400" dirty="0">
              <a:solidFill>
                <a:srgbClr val="0070C0"/>
              </a:solidFill>
            </a:endParaRPr>
          </a:p>
          <a:p>
            <a:pPr algn="ctr"/>
            <a:endParaRPr lang="en-US" sz="2400" dirty="0">
              <a:solidFill>
                <a:srgbClr val="0070C0"/>
              </a:solidFill>
            </a:endParaRPr>
          </a:p>
          <a:p>
            <a:pPr algn="ctr"/>
            <a:endParaRPr lang="en-US" sz="2400" dirty="0">
              <a:solidFill>
                <a:srgbClr val="0070C0"/>
              </a:solidFill>
            </a:endParaRPr>
          </a:p>
          <a:p>
            <a:pPr algn="ctr"/>
            <a:endParaRPr lang="en-US" sz="2400" dirty="0">
              <a:solidFill>
                <a:srgbClr val="0070C0"/>
              </a:solidFill>
            </a:endParaRPr>
          </a:p>
          <a:p>
            <a:pPr algn="ctr"/>
            <a:r>
              <a:rPr lang="en-US" dirty="0">
                <a:solidFill>
                  <a:srgbClr val="0070C0"/>
                </a:solidFill>
              </a:rPr>
              <a:t>Charity Registration No: 132410671RR0001</a:t>
            </a:r>
            <a:r>
              <a:rPr lang="fr-CA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8" name="Image 7" descr="LOGO-SSVP.eps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0205730" y="314563"/>
            <a:ext cx="1147974" cy="131067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79155" y="454450"/>
            <a:ext cx="9800510" cy="10309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fr-CA" sz="5400" b="1" dirty="0">
                <a:ln w="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5B9C"/>
                </a:solidFill>
                <a:latin typeface="Garamond"/>
                <a:cs typeface="Garamond"/>
              </a:rPr>
              <a:t>Society of Saint Vincent de Paul</a:t>
            </a:r>
            <a:endParaRPr lang="en-US" sz="5400" b="1" dirty="0">
              <a:ln w="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5B9C"/>
              </a:solidFill>
              <a:latin typeface="Garamond"/>
              <a:cs typeface="Garamond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C901BAB-20EA-9D8D-4E61-92F3EE024407}"/>
              </a:ext>
            </a:extLst>
          </p:cNvPr>
          <p:cNvGrpSpPr/>
          <p:nvPr/>
        </p:nvGrpSpPr>
        <p:grpSpPr>
          <a:xfrm>
            <a:off x="153090" y="1336340"/>
            <a:ext cx="2635004" cy="2635004"/>
            <a:chOff x="265746" y="1274906"/>
            <a:chExt cx="2635004" cy="2635004"/>
          </a:xfrm>
        </p:grpSpPr>
        <p:sp>
          <p:nvSpPr>
            <p:cNvPr id="11" name="Ellipse 10"/>
            <p:cNvSpPr/>
            <p:nvPr/>
          </p:nvSpPr>
          <p:spPr>
            <a:xfrm>
              <a:off x="265746" y="1274906"/>
              <a:ext cx="2635004" cy="263500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5B9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1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279155" y="1877871"/>
              <a:ext cx="260818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 err="1">
                  <a:solidFill>
                    <a:srgbClr val="005B9C"/>
                  </a:solidFill>
                  <a:latin typeface="Garamond" panose="02020404030301010803" pitchFamily="18" charset="0"/>
                  <a:cs typeface="Garamond"/>
                </a:rPr>
                <a:t>Please</a:t>
              </a:r>
              <a:r>
                <a:rPr lang="fr-FR" sz="2400" b="1" dirty="0">
                  <a:solidFill>
                    <a:srgbClr val="005B9C"/>
                  </a:solidFill>
                  <a:latin typeface="Garamond" panose="02020404030301010803" pitchFamily="18" charset="0"/>
                  <a:cs typeface="Garamond"/>
                </a:rPr>
                <a:t> </a:t>
              </a:r>
              <a:r>
                <a:rPr lang="fr-FR" sz="2400" b="1" dirty="0" err="1">
                  <a:solidFill>
                    <a:srgbClr val="005B9C"/>
                  </a:solidFill>
                  <a:latin typeface="Garamond" panose="02020404030301010803" pitchFamily="18" charset="0"/>
                  <a:cs typeface="Garamond"/>
                </a:rPr>
                <a:t>donate</a:t>
              </a:r>
              <a:r>
                <a:rPr lang="fr-FR" sz="2400" b="1" dirty="0">
                  <a:solidFill>
                    <a:srgbClr val="005B9C"/>
                  </a:solidFill>
                  <a:latin typeface="Garamond" panose="02020404030301010803" pitchFamily="18" charset="0"/>
                  <a:cs typeface="Garamond"/>
                </a:rPr>
                <a:t> on </a:t>
              </a:r>
            </a:p>
            <a:p>
              <a:pPr algn="ctr"/>
              <a:r>
                <a:rPr lang="fr-FR" sz="2400" b="1" dirty="0" err="1">
                  <a:solidFill>
                    <a:srgbClr val="005B9C"/>
                  </a:solidFill>
                  <a:latin typeface="Garamond" panose="02020404030301010803" pitchFamily="18" charset="0"/>
                  <a:cs typeface="Garamond"/>
                </a:rPr>
                <a:t>November</a:t>
              </a:r>
              <a:r>
                <a:rPr lang="fr-FR" sz="2400" b="1" dirty="0">
                  <a:solidFill>
                    <a:srgbClr val="005B9C"/>
                  </a:solidFill>
                  <a:latin typeface="Garamond" panose="02020404030301010803" pitchFamily="18" charset="0"/>
                  <a:cs typeface="Garamond"/>
                </a:rPr>
                <a:t> 17</a:t>
              </a:r>
            </a:p>
            <a:p>
              <a:pPr algn="ctr"/>
              <a:r>
                <a:rPr lang="fr-FR" sz="2400" b="1" dirty="0">
                  <a:solidFill>
                    <a:srgbClr val="005B9C"/>
                  </a:solidFill>
                  <a:latin typeface="Garamond"/>
                  <a:cs typeface="Garamond"/>
                </a:rPr>
                <a:t>World Day</a:t>
              </a:r>
              <a:br>
                <a:rPr lang="fr-FR" sz="2400" b="1" dirty="0">
                  <a:solidFill>
                    <a:srgbClr val="005B9C"/>
                  </a:solidFill>
                  <a:latin typeface="Garamond"/>
                  <a:cs typeface="Garamond"/>
                </a:rPr>
              </a:br>
              <a:r>
                <a:rPr lang="fr-FR" sz="2400" b="1" dirty="0">
                  <a:solidFill>
                    <a:srgbClr val="005B9C"/>
                  </a:solidFill>
                  <a:latin typeface="Garamond"/>
                  <a:cs typeface="Garamond"/>
                </a:rPr>
                <a:t>of the Poor.</a:t>
              </a: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3F7A7D16-F8C1-95D7-A5C4-EDA3DE6F9A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4878" y="3586316"/>
            <a:ext cx="1306871" cy="130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616241"/>
      </p:ext>
    </p:extLst>
  </p:cSld>
  <p:clrMapOvr>
    <a:masterClrMapping/>
  </p:clrMapOvr>
  <p:transition spd="slow" advTm="1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6335441"/>
            <a:ext cx="12192000" cy="554821"/>
          </a:xfrm>
          <a:prstGeom prst="rect">
            <a:avLst/>
          </a:prstGeom>
          <a:solidFill>
            <a:srgbClr val="005B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1"/>
          </a:p>
        </p:txBody>
      </p:sp>
      <p:sp>
        <p:nvSpPr>
          <p:cNvPr id="7" name="Rectangle 6"/>
          <p:cNvSpPr/>
          <p:nvPr/>
        </p:nvSpPr>
        <p:spPr>
          <a:xfrm>
            <a:off x="1" y="6334464"/>
            <a:ext cx="12192000" cy="45731"/>
          </a:xfrm>
          <a:prstGeom prst="rect">
            <a:avLst/>
          </a:prstGeom>
          <a:solidFill>
            <a:srgbClr val="D125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1"/>
          </a:p>
        </p:txBody>
      </p:sp>
      <p:sp>
        <p:nvSpPr>
          <p:cNvPr id="11" name="ZoneTexte 10"/>
          <p:cNvSpPr txBox="1"/>
          <p:nvPr/>
        </p:nvSpPr>
        <p:spPr>
          <a:xfrm>
            <a:off x="1176631" y="367221"/>
            <a:ext cx="9838737" cy="939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502" b="1" dirty="0">
                <a:solidFill>
                  <a:srgbClr val="005B9C"/>
                </a:solidFill>
                <a:latin typeface="Garamond"/>
                <a:cs typeface="Garamond"/>
              </a:rPr>
              <a:t>Society of Saint Vincent de Paul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B058C563-7CCA-4255-BB0B-4491FF905072}"/>
              </a:ext>
            </a:extLst>
          </p:cNvPr>
          <p:cNvSpPr txBox="1">
            <a:spLocks/>
          </p:cNvSpPr>
          <p:nvPr/>
        </p:nvSpPr>
        <p:spPr>
          <a:xfrm>
            <a:off x="568761" y="1507008"/>
            <a:ext cx="11109791" cy="4044731"/>
          </a:xfrm>
          <a:prstGeom prst="rect">
            <a:avLst/>
          </a:prstGeom>
          <a:ln w="0">
            <a:noFill/>
          </a:ln>
        </p:spPr>
        <p:txBody>
          <a:bodyPr vert="horz" lIns="0" tIns="45732" rIns="0" bIns="45732" rtlCol="0" anchor="ctr">
            <a:normAutofit/>
          </a:bodyPr>
          <a:lstStyle/>
          <a:p>
            <a:pPr marL="91467" indent="-91467" algn="ctr" defTabSz="914674">
              <a:lnSpc>
                <a:spcPct val="90000"/>
              </a:lnSpc>
              <a:spcBef>
                <a:spcPts val="1200"/>
              </a:spcBef>
              <a:spcAft>
                <a:spcPts val="2001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/>
            </a:pPr>
            <a:r>
              <a:rPr lang="en-US" sz="6002" dirty="0">
                <a:solidFill>
                  <a:srgbClr val="D1252B"/>
                </a:solidFill>
                <a:latin typeface="Garamond"/>
                <a:cs typeface="Garamond"/>
              </a:rPr>
              <a:t>MISSION</a:t>
            </a:r>
          </a:p>
          <a:p>
            <a:pPr marL="91467" indent="-91467" algn="ctr" defTabSz="914674">
              <a:lnSpc>
                <a:spcPct val="90000"/>
              </a:lnSpc>
              <a:spcBef>
                <a:spcPts val="1200"/>
              </a:spcBef>
              <a:spcAft>
                <a:spcPts val="2001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/>
            </a:pPr>
            <a:r>
              <a:rPr lang="en-US" sz="4200" dirty="0">
                <a:solidFill>
                  <a:srgbClr val="005B9C"/>
                </a:solidFill>
                <a:cs typeface="Garamond"/>
              </a:rPr>
              <a:t>The Society of Saint Vincent de Paul (SSVP) is a lay</a:t>
            </a:r>
            <a:br>
              <a:rPr lang="en-US" sz="4200" dirty="0">
                <a:solidFill>
                  <a:srgbClr val="005B9C"/>
                </a:solidFill>
                <a:cs typeface="Garamond"/>
              </a:rPr>
            </a:br>
            <a:r>
              <a:rPr lang="en-US" sz="4200" dirty="0">
                <a:solidFill>
                  <a:srgbClr val="005B9C"/>
                </a:solidFill>
                <a:cs typeface="Garamond"/>
              </a:rPr>
              <a:t>Catholic organization whose </a:t>
            </a:r>
            <a:r>
              <a:rPr lang="fr-CA" sz="4200" dirty="0">
                <a:solidFill>
                  <a:srgbClr val="005B9C"/>
                </a:solidFill>
                <a:cs typeface="Garamond"/>
              </a:rPr>
              <a:t>mission </a:t>
            </a:r>
            <a:r>
              <a:rPr lang="fr-CA" sz="4200" dirty="0" err="1">
                <a:solidFill>
                  <a:srgbClr val="005B9C"/>
                </a:solidFill>
                <a:cs typeface="Garamond"/>
              </a:rPr>
              <a:t>is</a:t>
            </a:r>
            <a:r>
              <a:rPr lang="fr-CA" sz="4200" dirty="0">
                <a:solidFill>
                  <a:srgbClr val="005B9C"/>
                </a:solidFill>
                <a:cs typeface="Garamond"/>
              </a:rPr>
              <a:t>:</a:t>
            </a:r>
          </a:p>
          <a:p>
            <a:pPr marL="91467" indent="-91467" algn="ctr" defTabSz="914674">
              <a:lnSpc>
                <a:spcPct val="90000"/>
              </a:lnSpc>
              <a:spcBef>
                <a:spcPts val="1200"/>
              </a:spcBef>
              <a:spcAft>
                <a:spcPts val="2001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/>
            </a:pPr>
            <a:r>
              <a:rPr lang="en-US" sz="4200" dirty="0">
                <a:solidFill>
                  <a:srgbClr val="005B9C"/>
                </a:solidFill>
                <a:cs typeface="Garamond"/>
              </a:rPr>
              <a:t>To live the Gospel message by serving Christ in the poor with </a:t>
            </a:r>
            <a:r>
              <a:rPr lang="en-US" sz="4200" dirty="0">
                <a:solidFill>
                  <a:srgbClr val="D1252B"/>
                </a:solidFill>
                <a:cs typeface="Garamond"/>
              </a:rPr>
              <a:t>love</a:t>
            </a:r>
            <a:r>
              <a:rPr lang="en-US" sz="4200" dirty="0">
                <a:solidFill>
                  <a:srgbClr val="005B9C"/>
                </a:solidFill>
                <a:cs typeface="Garamond"/>
              </a:rPr>
              <a:t>, </a:t>
            </a:r>
            <a:r>
              <a:rPr lang="en-US" sz="4200" dirty="0">
                <a:solidFill>
                  <a:srgbClr val="D1252B"/>
                </a:solidFill>
                <a:cs typeface="Garamond"/>
              </a:rPr>
              <a:t>respect</a:t>
            </a:r>
            <a:r>
              <a:rPr lang="en-US" sz="4200" dirty="0">
                <a:solidFill>
                  <a:srgbClr val="005B9C"/>
                </a:solidFill>
                <a:cs typeface="Garamond"/>
              </a:rPr>
              <a:t>, </a:t>
            </a:r>
            <a:r>
              <a:rPr lang="fr-CA" sz="4200" dirty="0">
                <a:solidFill>
                  <a:srgbClr val="D1252B"/>
                </a:solidFill>
                <a:cs typeface="Garamond"/>
              </a:rPr>
              <a:t>justice</a:t>
            </a:r>
            <a:r>
              <a:rPr lang="fr-CA" sz="4200" dirty="0">
                <a:solidFill>
                  <a:srgbClr val="005B9C"/>
                </a:solidFill>
                <a:cs typeface="Garamond"/>
              </a:rPr>
              <a:t> and </a:t>
            </a:r>
            <a:r>
              <a:rPr lang="fr-CA" sz="4200" dirty="0" err="1">
                <a:solidFill>
                  <a:srgbClr val="D1252B"/>
                </a:solidFill>
                <a:cs typeface="Garamond"/>
              </a:rPr>
              <a:t>joy</a:t>
            </a:r>
            <a:r>
              <a:rPr lang="fr-CA" sz="4200" dirty="0">
                <a:solidFill>
                  <a:srgbClr val="005B9C"/>
                </a:solidFill>
                <a:cs typeface="Garamond"/>
              </a:rPr>
              <a:t>.</a:t>
            </a:r>
          </a:p>
        </p:txBody>
      </p:sp>
    </p:spTree>
  </p:cSld>
  <p:clrMapOvr>
    <a:masterClrMapping/>
  </p:clrMapOvr>
  <p:transition advTm="11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6335441"/>
            <a:ext cx="12192000" cy="554821"/>
          </a:xfrm>
          <a:prstGeom prst="rect">
            <a:avLst/>
          </a:prstGeom>
          <a:solidFill>
            <a:srgbClr val="005B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1"/>
          </a:p>
        </p:txBody>
      </p:sp>
      <p:sp>
        <p:nvSpPr>
          <p:cNvPr id="7" name="Rectangle 6"/>
          <p:cNvSpPr/>
          <p:nvPr/>
        </p:nvSpPr>
        <p:spPr>
          <a:xfrm>
            <a:off x="1" y="6334464"/>
            <a:ext cx="12192000" cy="45731"/>
          </a:xfrm>
          <a:prstGeom prst="rect">
            <a:avLst/>
          </a:prstGeom>
          <a:solidFill>
            <a:srgbClr val="D125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1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B058C563-7CCA-4255-BB0B-4491FF905072}"/>
              </a:ext>
            </a:extLst>
          </p:cNvPr>
          <p:cNvSpPr txBox="1">
            <a:spLocks/>
          </p:cNvSpPr>
          <p:nvPr/>
        </p:nvSpPr>
        <p:spPr>
          <a:xfrm>
            <a:off x="568761" y="1360979"/>
            <a:ext cx="11109791" cy="4769045"/>
          </a:xfrm>
          <a:prstGeom prst="rect">
            <a:avLst/>
          </a:prstGeom>
          <a:ln w="0">
            <a:noFill/>
          </a:ln>
        </p:spPr>
        <p:txBody>
          <a:bodyPr vert="horz" lIns="0" tIns="45732" rIns="0" bIns="45732" rtlCol="0" anchor="ctr">
            <a:normAutofit/>
          </a:bodyPr>
          <a:lstStyle/>
          <a:p>
            <a:pPr marL="91467" indent="-91467" algn="ctr" defTabSz="914674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/>
            </a:pPr>
            <a:r>
              <a:rPr lang="en-US" sz="6002" dirty="0">
                <a:solidFill>
                  <a:srgbClr val="D1252B"/>
                </a:solidFill>
                <a:latin typeface="Garamond"/>
                <a:cs typeface="Garamond"/>
              </a:rPr>
              <a:t>VALUES</a:t>
            </a:r>
          </a:p>
          <a:p>
            <a:pPr marL="625663">
              <a:spcAft>
                <a:spcPts val="1200"/>
              </a:spcAft>
            </a:pPr>
            <a:r>
              <a:rPr lang="en-US" sz="3601" dirty="0">
                <a:solidFill>
                  <a:srgbClr val="005B9C"/>
                </a:solidFill>
                <a:cs typeface="Garamond"/>
              </a:rPr>
              <a:t>The Mission of the Society of Saint Vincent de Paul implies that as Vincentians, </a:t>
            </a:r>
            <a:r>
              <a:rPr lang="fr-CA" sz="3601" dirty="0" err="1">
                <a:solidFill>
                  <a:srgbClr val="005B9C"/>
                </a:solidFill>
                <a:cs typeface="Garamond"/>
              </a:rPr>
              <a:t>we</a:t>
            </a:r>
            <a:r>
              <a:rPr lang="fr-CA" sz="3601" dirty="0">
                <a:solidFill>
                  <a:srgbClr val="005B9C"/>
                </a:solidFill>
                <a:cs typeface="Garamond"/>
              </a:rPr>
              <a:t>:</a:t>
            </a:r>
          </a:p>
          <a:p>
            <a:pPr marL="1518105" indent="-285836">
              <a:spcAft>
                <a:spcPts val="600"/>
              </a:spcAft>
              <a:buClr>
                <a:srgbClr val="005B9C"/>
              </a:buClr>
              <a:buSzPct val="75000"/>
              <a:buFont typeface="Lucida Grande"/>
              <a:buChar char="●"/>
            </a:pPr>
            <a:r>
              <a:rPr lang="en-US" sz="3601" dirty="0">
                <a:solidFill>
                  <a:srgbClr val="D1252B"/>
                </a:solidFill>
                <a:cs typeface="Garamond"/>
              </a:rPr>
              <a:t>see Christ in anyone who suffers;</a:t>
            </a:r>
          </a:p>
          <a:p>
            <a:pPr marL="1518105" indent="-285836">
              <a:spcAft>
                <a:spcPts val="600"/>
              </a:spcAft>
              <a:buClr>
                <a:srgbClr val="005B9C"/>
              </a:buClr>
              <a:buSzPct val="75000"/>
              <a:buFont typeface="Lucida Grande"/>
              <a:buChar char="●"/>
            </a:pPr>
            <a:r>
              <a:rPr lang="en-US" sz="3601" dirty="0">
                <a:solidFill>
                  <a:srgbClr val="D1252B"/>
                </a:solidFill>
                <a:cs typeface="Garamond"/>
              </a:rPr>
              <a:t>come together as a family;</a:t>
            </a:r>
          </a:p>
          <a:p>
            <a:pPr marL="1518105" indent="-285836">
              <a:spcAft>
                <a:spcPts val="600"/>
              </a:spcAft>
              <a:buClr>
                <a:srgbClr val="005B9C"/>
              </a:buClr>
              <a:buSzPct val="75000"/>
              <a:buFont typeface="Lucida Grande"/>
              <a:buChar char="●"/>
            </a:pPr>
            <a:r>
              <a:rPr lang="en-US" sz="3601" dirty="0">
                <a:solidFill>
                  <a:srgbClr val="D1252B"/>
                </a:solidFill>
                <a:cs typeface="Garamond"/>
              </a:rPr>
              <a:t>have personal contact with the poor;</a:t>
            </a:r>
          </a:p>
          <a:p>
            <a:pPr marL="1518105" indent="-285836">
              <a:spcAft>
                <a:spcPts val="600"/>
              </a:spcAft>
              <a:buClr>
                <a:srgbClr val="005B9C"/>
              </a:buClr>
              <a:buSzPct val="75000"/>
              <a:buFont typeface="Lucida Grande"/>
              <a:buChar char="●"/>
            </a:pPr>
            <a:r>
              <a:rPr lang="en-US" sz="3601" dirty="0">
                <a:solidFill>
                  <a:srgbClr val="D1252B"/>
                </a:solidFill>
                <a:cs typeface="Garamond"/>
              </a:rPr>
              <a:t>help in all possible ways.</a:t>
            </a:r>
            <a:endParaRPr lang="fr-CA" sz="3601" dirty="0">
              <a:solidFill>
                <a:srgbClr val="D1252B"/>
              </a:solidFill>
              <a:cs typeface="Garamond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0C76CEF-19B2-D9EA-2006-C0FF0BF5FA8F}"/>
              </a:ext>
            </a:extLst>
          </p:cNvPr>
          <p:cNvSpPr txBox="1"/>
          <p:nvPr/>
        </p:nvSpPr>
        <p:spPr>
          <a:xfrm>
            <a:off x="1176631" y="367221"/>
            <a:ext cx="9838737" cy="939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502" b="1" dirty="0">
                <a:solidFill>
                  <a:srgbClr val="005B9C"/>
                </a:solidFill>
                <a:latin typeface="Garamond"/>
                <a:cs typeface="Garamond"/>
              </a:rPr>
              <a:t>Society of Saint Vincent de Paul</a:t>
            </a:r>
          </a:p>
        </p:txBody>
      </p:sp>
    </p:spTree>
  </p:cSld>
  <p:clrMapOvr>
    <a:masterClrMapping/>
  </p:clrMapOvr>
  <p:transition advTm="15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Petit-format-Visite-Plex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B058C563-7CCA-4255-BB0B-4491FF905072}"/>
              </a:ext>
            </a:extLst>
          </p:cNvPr>
          <p:cNvSpPr txBox="1">
            <a:spLocks/>
          </p:cNvSpPr>
          <p:nvPr/>
        </p:nvSpPr>
        <p:spPr>
          <a:xfrm>
            <a:off x="568761" y="1360979"/>
            <a:ext cx="11109791" cy="4769045"/>
          </a:xfrm>
          <a:prstGeom prst="rect">
            <a:avLst/>
          </a:prstGeom>
          <a:ln w="0">
            <a:noFill/>
          </a:ln>
        </p:spPr>
        <p:txBody>
          <a:bodyPr vert="horz" lIns="0" tIns="45732" rIns="0" bIns="45732" rtlCol="0" anchor="ctr">
            <a:normAutofit/>
          </a:bodyPr>
          <a:lstStyle/>
          <a:p>
            <a:pPr marL="91467" indent="-91467" algn="ctr" defTabSz="914674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/>
            </a:pPr>
            <a:endParaRPr lang="fr-CA" sz="3601" dirty="0">
              <a:solidFill>
                <a:srgbClr val="005B9C"/>
              </a:solidFill>
              <a:latin typeface="AGaramond"/>
              <a:cs typeface="AGaramond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589639" y="5610934"/>
            <a:ext cx="6525801" cy="1132046"/>
          </a:xfrm>
          <a:prstGeom prst="rect">
            <a:avLst/>
          </a:prstGeom>
          <a:solidFill>
            <a:srgbClr val="005B9C">
              <a:alpha val="50000"/>
            </a:srgbClr>
          </a:solidFill>
        </p:spPr>
        <p:txBody>
          <a:bodyPr wrap="square" rtlCol="0">
            <a:noAutofit/>
          </a:bodyPr>
          <a:lstStyle/>
          <a:p>
            <a:pPr algn="r"/>
            <a:r>
              <a:rPr lang="en-GB" sz="6000" b="1" dirty="0"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cs typeface="Garamond"/>
              </a:rPr>
              <a:t>162,300</a:t>
            </a:r>
            <a:r>
              <a:rPr lang="en-GB" sz="6000" dirty="0"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cs typeface="Garamond"/>
              </a:rPr>
              <a:t> </a:t>
            </a:r>
            <a:r>
              <a:rPr lang="en-GB" sz="6000" b="1" dirty="0"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cs typeface="Garamond"/>
              </a:rPr>
              <a:t>visits made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7A80E3C-1BE2-3932-EED5-A7ECD7E0E572}"/>
              </a:ext>
            </a:extLst>
          </p:cNvPr>
          <p:cNvSpPr txBox="1"/>
          <p:nvPr/>
        </p:nvSpPr>
        <p:spPr>
          <a:xfrm>
            <a:off x="82622" y="75264"/>
            <a:ext cx="6896751" cy="83099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5B9C"/>
                </a:solidFill>
                <a:latin typeface="+mj-lt"/>
                <a:cs typeface="Garamond"/>
              </a:rPr>
              <a:t>Works of SSVP in Canada</a:t>
            </a:r>
          </a:p>
        </p:txBody>
      </p:sp>
    </p:spTree>
    <p:extLst>
      <p:ext uri="{BB962C8B-B14F-4D97-AF65-F5344CB8AC3E}">
        <p14:creationId xmlns:p14="http://schemas.microsoft.com/office/powerpoint/2010/main" val="137007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0">
        <p:fade/>
      </p:transition>
    </mc:Choice>
    <mc:Fallback xmlns="">
      <p:transition spd="med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85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385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Petit-format-Pris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B058C563-7CCA-4255-BB0B-4491FF905072}"/>
              </a:ext>
            </a:extLst>
          </p:cNvPr>
          <p:cNvSpPr txBox="1">
            <a:spLocks/>
          </p:cNvSpPr>
          <p:nvPr/>
        </p:nvSpPr>
        <p:spPr>
          <a:xfrm>
            <a:off x="568761" y="1360979"/>
            <a:ext cx="11109791" cy="4769045"/>
          </a:xfrm>
          <a:prstGeom prst="rect">
            <a:avLst/>
          </a:prstGeom>
          <a:ln w="0">
            <a:noFill/>
          </a:ln>
        </p:spPr>
        <p:txBody>
          <a:bodyPr vert="horz" lIns="0" tIns="45732" rIns="0" bIns="45732" rtlCol="0" anchor="ctr">
            <a:normAutofit/>
          </a:bodyPr>
          <a:lstStyle/>
          <a:p>
            <a:pPr marL="91467" indent="-91467" algn="ctr" defTabSz="914674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/>
            </a:pPr>
            <a:endParaRPr lang="fr-CA" sz="3601" dirty="0">
              <a:solidFill>
                <a:srgbClr val="005B9C"/>
              </a:solidFill>
              <a:latin typeface="AGaramond"/>
              <a:cs typeface="AGaramond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037635" y="5688996"/>
            <a:ext cx="5998464" cy="1015920"/>
          </a:xfrm>
          <a:prstGeom prst="rect">
            <a:avLst/>
          </a:prstGeom>
          <a:solidFill>
            <a:srgbClr val="005B9C">
              <a:alpha val="50000"/>
            </a:srgbClr>
          </a:solidFill>
        </p:spPr>
        <p:txBody>
          <a:bodyPr wrap="square" rtlCol="0">
            <a:noAutofit/>
          </a:bodyPr>
          <a:lstStyle/>
          <a:p>
            <a:pPr algn="r"/>
            <a:r>
              <a:rPr lang="fr-CA" sz="6000" b="1" dirty="0" err="1"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cs typeface="Garamond"/>
              </a:rPr>
              <a:t>Visits</a:t>
            </a:r>
            <a:r>
              <a:rPr lang="fr-CA" sz="6000" b="1" dirty="0"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cs typeface="Garamond"/>
              </a:rPr>
              <a:t> to </a:t>
            </a:r>
            <a:r>
              <a:rPr lang="fr-CA" sz="6000" b="1" dirty="0" err="1"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cs typeface="Garamond"/>
              </a:rPr>
              <a:t>prisoners</a:t>
            </a:r>
            <a:endParaRPr lang="fr-FR" sz="6000" dirty="0"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bg1"/>
              </a:solidFill>
              <a:cs typeface="Garamond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E688F70-6C45-28D9-1ACE-EDA5406AA18F}"/>
              </a:ext>
            </a:extLst>
          </p:cNvPr>
          <p:cNvSpPr txBox="1"/>
          <p:nvPr/>
        </p:nvSpPr>
        <p:spPr>
          <a:xfrm>
            <a:off x="82622" y="75264"/>
            <a:ext cx="6896751" cy="83099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5B9C"/>
                </a:solidFill>
                <a:latin typeface="+mj-lt"/>
                <a:cs typeface="Garamond"/>
              </a:rPr>
              <a:t>Works of SSVP in Canada</a:t>
            </a:r>
          </a:p>
        </p:txBody>
      </p:sp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85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385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Petit-format-Food-ban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B058C563-7CCA-4255-BB0B-4491FF905072}"/>
              </a:ext>
            </a:extLst>
          </p:cNvPr>
          <p:cNvSpPr txBox="1">
            <a:spLocks/>
          </p:cNvSpPr>
          <p:nvPr/>
        </p:nvSpPr>
        <p:spPr>
          <a:xfrm>
            <a:off x="568761" y="1360979"/>
            <a:ext cx="11109791" cy="4769045"/>
          </a:xfrm>
          <a:prstGeom prst="rect">
            <a:avLst/>
          </a:prstGeom>
          <a:ln w="0">
            <a:noFill/>
          </a:ln>
        </p:spPr>
        <p:txBody>
          <a:bodyPr vert="horz" lIns="0" tIns="45732" rIns="0" bIns="45732" rtlCol="0" anchor="ctr">
            <a:normAutofit/>
          </a:bodyPr>
          <a:lstStyle/>
          <a:p>
            <a:pPr marL="91467" indent="-91467" algn="ctr" defTabSz="914674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/>
            </a:pPr>
            <a:endParaRPr lang="fr-CA" sz="3601" dirty="0">
              <a:solidFill>
                <a:srgbClr val="005B9C"/>
              </a:solidFill>
              <a:latin typeface="AGaramond"/>
              <a:cs typeface="AGaramond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653702" y="5721648"/>
            <a:ext cx="10450011" cy="1033109"/>
          </a:xfrm>
          <a:prstGeom prst="rect">
            <a:avLst/>
          </a:prstGeom>
          <a:solidFill>
            <a:srgbClr val="005B9C">
              <a:alpha val="50000"/>
            </a:srgbClr>
          </a:solidFill>
        </p:spPr>
        <p:txBody>
          <a:bodyPr wrap="square" rtlCol="0">
            <a:noAutofit/>
          </a:bodyPr>
          <a:lstStyle/>
          <a:p>
            <a:pPr algn="r"/>
            <a:r>
              <a:rPr lang="en-CA" sz="6000" b="1" dirty="0">
                <a:solidFill>
                  <a:schemeClr val="bg1"/>
                </a:solidFill>
              </a:rPr>
              <a:t>137 </a:t>
            </a:r>
            <a:r>
              <a:rPr lang="fr-CA" sz="6000" b="1" dirty="0" err="1"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</a:rPr>
              <a:t>f</a:t>
            </a:r>
            <a:r>
              <a:rPr lang="fr-CA" sz="6000" b="1" dirty="0" err="1"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cs typeface="Garamond"/>
              </a:rPr>
              <a:t>ood</a:t>
            </a:r>
            <a:r>
              <a:rPr lang="fr-CA" sz="6000" b="1" dirty="0"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cs typeface="Garamond"/>
              </a:rPr>
              <a:t> </a:t>
            </a:r>
            <a:r>
              <a:rPr lang="fr-CA" sz="6000" b="1" dirty="0" err="1"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cs typeface="Garamond"/>
              </a:rPr>
              <a:t>banks</a:t>
            </a:r>
            <a:r>
              <a:rPr lang="fr-CA" sz="6000" b="1" dirty="0"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cs typeface="Garamond"/>
              </a:rPr>
              <a:t> &amp; </a:t>
            </a:r>
            <a:r>
              <a:rPr lang="fr-CA" sz="6000" b="1" dirty="0" err="1"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cs typeface="Garamond"/>
              </a:rPr>
              <a:t>soup</a:t>
            </a:r>
            <a:r>
              <a:rPr lang="fr-CA" sz="6000" b="1" dirty="0"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cs typeface="Garamond"/>
              </a:rPr>
              <a:t> </a:t>
            </a:r>
            <a:r>
              <a:rPr lang="fr-CA" sz="6000" b="1" dirty="0" err="1"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cs typeface="Garamond"/>
              </a:rPr>
              <a:t>kitchens</a:t>
            </a:r>
            <a:endParaRPr lang="fr-FR" sz="6000" dirty="0"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bg1"/>
              </a:solidFill>
              <a:cs typeface="Garamond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E119A55-6F16-1C2C-0217-22CC6F314C27}"/>
              </a:ext>
            </a:extLst>
          </p:cNvPr>
          <p:cNvSpPr txBox="1"/>
          <p:nvPr/>
        </p:nvSpPr>
        <p:spPr>
          <a:xfrm>
            <a:off x="82622" y="75264"/>
            <a:ext cx="6896751" cy="83099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5B9C"/>
                </a:solidFill>
                <a:latin typeface="+mj-lt"/>
                <a:cs typeface="Garamond"/>
              </a:rPr>
              <a:t>Works of SSVP in Canada</a:t>
            </a:r>
          </a:p>
        </p:txBody>
      </p:sp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85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385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Petit-format-Food-ban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B058C563-7CCA-4255-BB0B-4491FF905072}"/>
              </a:ext>
            </a:extLst>
          </p:cNvPr>
          <p:cNvSpPr txBox="1">
            <a:spLocks/>
          </p:cNvSpPr>
          <p:nvPr/>
        </p:nvSpPr>
        <p:spPr>
          <a:xfrm>
            <a:off x="568761" y="1360979"/>
            <a:ext cx="11109791" cy="4769045"/>
          </a:xfrm>
          <a:prstGeom prst="rect">
            <a:avLst/>
          </a:prstGeom>
          <a:ln w="0">
            <a:noFill/>
          </a:ln>
        </p:spPr>
        <p:txBody>
          <a:bodyPr vert="horz" lIns="0" tIns="45732" rIns="0" bIns="45732" rtlCol="0" anchor="ctr">
            <a:normAutofit/>
          </a:bodyPr>
          <a:lstStyle/>
          <a:p>
            <a:pPr marL="91467" indent="-91467" algn="ctr" defTabSz="914674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/>
            </a:pPr>
            <a:endParaRPr lang="fr-CA" sz="3601" dirty="0">
              <a:solidFill>
                <a:srgbClr val="005B9C"/>
              </a:solidFill>
              <a:latin typeface="AGaramond"/>
              <a:cs typeface="AGaramond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386348" y="5757442"/>
            <a:ext cx="10708565" cy="1000457"/>
          </a:xfrm>
          <a:prstGeom prst="rect">
            <a:avLst/>
          </a:prstGeom>
          <a:solidFill>
            <a:srgbClr val="005B9C">
              <a:alpha val="50000"/>
            </a:srgbClr>
          </a:solidFill>
        </p:spPr>
        <p:txBody>
          <a:bodyPr wrap="square" rtlCol="0">
            <a:noAutofit/>
          </a:bodyPr>
          <a:lstStyle/>
          <a:p>
            <a:pPr algn="r"/>
            <a:r>
              <a:rPr lang="en-CA" sz="5400" b="1" dirty="0">
                <a:solidFill>
                  <a:schemeClr val="bg1"/>
                </a:solidFill>
              </a:rPr>
              <a:t>145,000 people served at food banks</a:t>
            </a:r>
            <a:endParaRPr lang="fr-FR" sz="5400" b="1" dirty="0"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bg1"/>
              </a:solidFill>
              <a:cs typeface="Garamond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36F0198-E44A-F61D-8481-289730033CF4}"/>
              </a:ext>
            </a:extLst>
          </p:cNvPr>
          <p:cNvSpPr txBox="1"/>
          <p:nvPr/>
        </p:nvSpPr>
        <p:spPr>
          <a:xfrm>
            <a:off x="82622" y="75264"/>
            <a:ext cx="6896751" cy="83099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5B9C"/>
                </a:solidFill>
                <a:latin typeface="+mj-lt"/>
                <a:cs typeface="Garamond"/>
              </a:rPr>
              <a:t>Works of SSVP in Canada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D6E141A-679D-A5E1-0249-48AF0363132A}"/>
              </a:ext>
            </a:extLst>
          </p:cNvPr>
          <p:cNvSpPr txBox="1"/>
          <p:nvPr/>
        </p:nvSpPr>
        <p:spPr>
          <a:xfrm>
            <a:off x="848139" y="4678239"/>
            <a:ext cx="11240623" cy="1000457"/>
          </a:xfrm>
          <a:prstGeom prst="rect">
            <a:avLst/>
          </a:prstGeom>
          <a:solidFill>
            <a:srgbClr val="005B9C">
              <a:alpha val="50000"/>
            </a:srgbClr>
          </a:solidFill>
        </p:spPr>
        <p:txBody>
          <a:bodyPr wrap="square" rtlCol="0">
            <a:noAutofit/>
          </a:bodyPr>
          <a:lstStyle/>
          <a:p>
            <a:pPr algn="r"/>
            <a:r>
              <a:rPr lang="en-CA" sz="5400" b="1" dirty="0">
                <a:solidFill>
                  <a:schemeClr val="bg1"/>
                </a:solidFill>
              </a:rPr>
              <a:t>112,300 meals served at soup kitchens</a:t>
            </a:r>
          </a:p>
        </p:txBody>
      </p:sp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85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385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50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2" grpId="1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Petit-format-vetement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B058C563-7CCA-4255-BB0B-4491FF905072}"/>
              </a:ext>
            </a:extLst>
          </p:cNvPr>
          <p:cNvSpPr txBox="1">
            <a:spLocks/>
          </p:cNvSpPr>
          <p:nvPr/>
        </p:nvSpPr>
        <p:spPr>
          <a:xfrm>
            <a:off x="568761" y="1360979"/>
            <a:ext cx="11109791" cy="4769045"/>
          </a:xfrm>
          <a:prstGeom prst="rect">
            <a:avLst/>
          </a:prstGeom>
          <a:ln w="0">
            <a:noFill/>
          </a:ln>
        </p:spPr>
        <p:txBody>
          <a:bodyPr vert="horz" lIns="0" tIns="45732" rIns="0" bIns="45732" rtlCol="0" anchor="ctr">
            <a:normAutofit/>
          </a:bodyPr>
          <a:lstStyle/>
          <a:p>
            <a:pPr marL="91467" indent="-91467" algn="ctr" defTabSz="914674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/>
            </a:pPr>
            <a:endParaRPr lang="fr-CA" sz="3601" dirty="0">
              <a:solidFill>
                <a:srgbClr val="005B9C"/>
              </a:solidFill>
              <a:latin typeface="AGaramond"/>
              <a:cs typeface="AGaramond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506586" y="4769668"/>
            <a:ext cx="4599378" cy="939416"/>
          </a:xfrm>
          <a:prstGeom prst="rect">
            <a:avLst/>
          </a:prstGeom>
          <a:solidFill>
            <a:srgbClr val="005B9C">
              <a:alpha val="50000"/>
            </a:srgbClr>
          </a:solidFill>
        </p:spPr>
        <p:txBody>
          <a:bodyPr wrap="square" rtlCol="0">
            <a:noAutofit/>
          </a:bodyPr>
          <a:lstStyle/>
          <a:p>
            <a:pPr algn="r"/>
            <a:r>
              <a:rPr lang="fr-CA" sz="6000" b="1" dirty="0" err="1"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cs typeface="Garamond"/>
              </a:rPr>
              <a:t>Material</a:t>
            </a:r>
            <a:r>
              <a:rPr lang="fr-CA" sz="6000" b="1" dirty="0"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cs typeface="Garamond"/>
              </a:rPr>
              <a:t> help</a:t>
            </a:r>
            <a:br>
              <a:rPr lang="fr-CA" sz="6000" b="1" dirty="0"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cs typeface="Garamond"/>
              </a:rPr>
            </a:br>
            <a:endParaRPr lang="fr-FR" sz="6000" dirty="0"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bg1"/>
              </a:solidFill>
              <a:cs typeface="Garamond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13448" y="5813834"/>
            <a:ext cx="11592516" cy="939416"/>
          </a:xfrm>
          <a:prstGeom prst="rect">
            <a:avLst/>
          </a:prstGeom>
          <a:solidFill>
            <a:srgbClr val="005B9C">
              <a:alpha val="50000"/>
            </a:srgbClr>
          </a:solidFill>
        </p:spPr>
        <p:txBody>
          <a:bodyPr wrap="square" rtlCol="0">
            <a:noAutofit/>
          </a:bodyPr>
          <a:lstStyle/>
          <a:p>
            <a:pPr algn="r"/>
            <a:r>
              <a:rPr lang="en-CA" sz="5400" b="1" dirty="0">
                <a:solidFill>
                  <a:schemeClr val="bg1"/>
                </a:solidFill>
              </a:rPr>
              <a:t>$6,251,500 worth of </a:t>
            </a:r>
            <a:r>
              <a:rPr lang="en-GB" sz="5400" b="1" dirty="0"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</a:rPr>
              <a:t>c</a:t>
            </a:r>
            <a:r>
              <a:rPr lang="en-GB" sz="5400" b="1" dirty="0">
                <a:ln w="254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cs typeface="Garamond"/>
              </a:rPr>
              <a:t>lothes &amp; furniture</a:t>
            </a:r>
            <a:endParaRPr lang="en-GB" sz="5400" dirty="0"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bg1"/>
              </a:solidFill>
              <a:cs typeface="Garamond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E72044A-ABAF-04F1-16BA-DD65EDD30150}"/>
              </a:ext>
            </a:extLst>
          </p:cNvPr>
          <p:cNvSpPr txBox="1"/>
          <p:nvPr/>
        </p:nvSpPr>
        <p:spPr>
          <a:xfrm>
            <a:off x="82622" y="75264"/>
            <a:ext cx="6896751" cy="83099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5B9C"/>
                </a:solidFill>
                <a:latin typeface="+mj-lt"/>
                <a:cs typeface="Garamond"/>
              </a:rPr>
              <a:t>Works of SSVP in Canada</a:t>
            </a:r>
          </a:p>
        </p:txBody>
      </p:sp>
    </p:spTree>
  </p:cSld>
  <p:clrMapOvr>
    <a:masterClrMapping/>
  </p:clrMapOvr>
  <p:transition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85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385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50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" grpId="0" animBg="1"/>
      <p:bldP spid="2" grpId="1" animBg="1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FF979C7-F4D8-4946-9EF2-8D993D8481E9}">
  <we:reference id="wa200005566" version="3.0.0.2" store="fr-CA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8377</TotalTime>
  <Words>388</Words>
  <Application>Microsoft Macintosh PowerPoint</Application>
  <PresentationFormat>Grand écran</PresentationFormat>
  <Paragraphs>82</Paragraphs>
  <Slides>20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6" baseType="lpstr">
      <vt:lpstr>AGaramond</vt:lpstr>
      <vt:lpstr>Arial</vt:lpstr>
      <vt:lpstr>Calibri</vt:lpstr>
      <vt:lpstr>Garamond</vt:lpstr>
      <vt:lpstr>Lucida Grande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The North of 60 project provides food security to those living in northern communities.</vt:lpstr>
      <vt:lpstr>Présentation PowerPoint</vt:lpstr>
      <vt:lpstr>Présentation PowerPoint</vt:lpstr>
      <vt:lpstr>Présentation PowerPoint</vt:lpstr>
      <vt:lpstr>Présentation PowerPoint</vt:lpstr>
    </vt:vector>
  </TitlesOfParts>
  <Company>Société de Saint-Vincent de Paul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Nicole Schryburt</dc:creator>
  <cp:lastModifiedBy>Nicole Schryburt</cp:lastModifiedBy>
  <cp:revision>111</cp:revision>
  <dcterms:created xsi:type="dcterms:W3CDTF">2019-08-07T19:54:47Z</dcterms:created>
  <dcterms:modified xsi:type="dcterms:W3CDTF">2024-10-07T12:48:16Z</dcterms:modified>
</cp:coreProperties>
</file>