
<file path=[Content_Types].xml><?xml version="1.0" encoding="utf-8"?>
<Types xmlns="http://schemas.openxmlformats.org/package/2006/content-types">
  <Default Extension="emf" ContentType="image/x-emf"/>
  <Default Extension="jpeg" ContentType="image/jpeg"/>
  <Default Extension="jp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3"/>
  </p:notesMasterIdLst>
  <p:sldIdLst>
    <p:sldId id="256" r:id="rId3"/>
    <p:sldId id="257" r:id="rId4"/>
    <p:sldId id="258" r:id="rId5"/>
    <p:sldId id="259" r:id="rId6"/>
    <p:sldId id="260" r:id="rId7"/>
    <p:sldId id="261" r:id="rId8"/>
    <p:sldId id="262" r:id="rId9"/>
    <p:sldId id="263" r:id="rId10"/>
    <p:sldId id="264" r:id="rId11"/>
    <p:sldId id="295" r:id="rId12"/>
    <p:sldId id="265" r:id="rId13"/>
    <p:sldId id="266" r:id="rId14"/>
    <p:sldId id="267" r:id="rId15"/>
    <p:sldId id="268" r:id="rId16"/>
    <p:sldId id="270" r:id="rId17"/>
    <p:sldId id="271" r:id="rId18"/>
    <p:sldId id="272" r:id="rId19"/>
    <p:sldId id="273" r:id="rId20"/>
    <p:sldId id="274" r:id="rId21"/>
    <p:sldId id="275" r:id="rId22"/>
    <p:sldId id="277" r:id="rId23"/>
    <p:sldId id="278" r:id="rId24"/>
    <p:sldId id="279" r:id="rId25"/>
    <p:sldId id="282" r:id="rId26"/>
    <p:sldId id="379" r:id="rId27"/>
    <p:sldId id="297" r:id="rId28"/>
    <p:sldId id="283" r:id="rId29"/>
    <p:sldId id="284" r:id="rId30"/>
    <p:sldId id="286" r:id="rId31"/>
    <p:sldId id="287" r:id="rId32"/>
  </p:sldIdLst>
  <p:sldSz cx="12192000" cy="685800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9C"/>
    <a:srgbClr val="D125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autoAdjust="0"/>
    <p:restoredTop sz="94807" autoAdjust="0"/>
  </p:normalViewPr>
  <p:slideViewPr>
    <p:cSldViewPr snapToGrid="0" snapToObjects="1">
      <p:cViewPr varScale="1">
        <p:scale>
          <a:sx n="124" d="100"/>
          <a:sy n="124" d="100"/>
        </p:scale>
        <p:origin x="640" y="1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864C85-6D4D-C740-AF19-A6D44BD8A6CA}" type="datetimeFigureOut">
              <a:rPr lang="fr-FR" smtClean="0"/>
              <a:pPr/>
              <a:t>26/09/2023</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57F0C2-1680-F241-BE75-2C1F1AF9C72F}" type="slidenum">
              <a:rPr lang="fr-FR" smtClean="0"/>
              <a:pPr/>
              <a:t>‹n°›</a:t>
            </a:fld>
            <a:endParaRPr lang="fr-FR"/>
          </a:p>
        </p:txBody>
      </p:sp>
    </p:spTree>
    <p:extLst>
      <p:ext uri="{BB962C8B-B14F-4D97-AF65-F5344CB8AC3E}">
        <p14:creationId xmlns:p14="http://schemas.microsoft.com/office/powerpoint/2010/main" val="13125941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357F0C2-1680-F241-BE75-2C1F1AF9C72F}" type="slidenum">
              <a:rPr lang="fr-FR" smtClean="0"/>
              <a:pPr/>
              <a:t>13</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1" y="2130427"/>
            <a:ext cx="10363200" cy="1470025"/>
          </a:xfrm>
        </p:spPr>
        <p:txBody>
          <a:bodyPr/>
          <a:lstStyle/>
          <a:p>
            <a:r>
              <a:rPr lang="fr-CA"/>
              <a:t>Cliquez et modifiez le titre</a:t>
            </a:r>
            <a:endParaRPr lang="fr-FR"/>
          </a:p>
        </p:txBody>
      </p:sp>
      <p:sp>
        <p:nvSpPr>
          <p:cNvPr id="3" name="Sous-titr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337" indent="0" algn="ctr">
              <a:buNone/>
              <a:defRPr>
                <a:solidFill>
                  <a:schemeClr val="tx1">
                    <a:tint val="75000"/>
                  </a:schemeClr>
                </a:solidFill>
              </a:defRPr>
            </a:lvl2pPr>
            <a:lvl3pPr marL="914674" indent="0" algn="ctr">
              <a:buNone/>
              <a:defRPr>
                <a:solidFill>
                  <a:schemeClr val="tx1">
                    <a:tint val="75000"/>
                  </a:schemeClr>
                </a:solidFill>
              </a:defRPr>
            </a:lvl3pPr>
            <a:lvl4pPr marL="1372011" indent="0" algn="ctr">
              <a:buNone/>
              <a:defRPr>
                <a:solidFill>
                  <a:schemeClr val="tx1">
                    <a:tint val="75000"/>
                  </a:schemeClr>
                </a:solidFill>
              </a:defRPr>
            </a:lvl4pPr>
            <a:lvl5pPr marL="1829349" indent="0" algn="ctr">
              <a:buNone/>
              <a:defRPr>
                <a:solidFill>
                  <a:schemeClr val="tx1">
                    <a:tint val="75000"/>
                  </a:schemeClr>
                </a:solidFill>
              </a:defRPr>
            </a:lvl5pPr>
            <a:lvl6pPr marL="2286686" indent="0" algn="ctr">
              <a:buNone/>
              <a:defRPr>
                <a:solidFill>
                  <a:schemeClr val="tx1">
                    <a:tint val="75000"/>
                  </a:schemeClr>
                </a:solidFill>
              </a:defRPr>
            </a:lvl6pPr>
            <a:lvl7pPr marL="2744023" indent="0" algn="ctr">
              <a:buNone/>
              <a:defRPr>
                <a:solidFill>
                  <a:schemeClr val="tx1">
                    <a:tint val="75000"/>
                  </a:schemeClr>
                </a:solidFill>
              </a:defRPr>
            </a:lvl7pPr>
            <a:lvl8pPr marL="3201360" indent="0" algn="ctr">
              <a:buNone/>
              <a:defRPr>
                <a:solidFill>
                  <a:schemeClr val="tx1">
                    <a:tint val="75000"/>
                  </a:schemeClr>
                </a:solidFill>
              </a:defRPr>
            </a:lvl8pPr>
            <a:lvl9pPr marL="3658697" indent="0" algn="ctr">
              <a:buNone/>
              <a:defRPr>
                <a:solidFill>
                  <a:schemeClr val="tx1">
                    <a:tint val="75000"/>
                  </a:schemeClr>
                </a:solidFill>
              </a:defRPr>
            </a:lvl9pPr>
          </a:lstStyle>
          <a:p>
            <a:r>
              <a:rPr lang="fr-CA"/>
              <a:t>Cliquez pour modifier le style des sous-titres du masque</a:t>
            </a:r>
            <a:endParaRPr lang="fr-FR"/>
          </a:p>
        </p:txBody>
      </p:sp>
      <p:sp>
        <p:nvSpPr>
          <p:cNvPr id="4" name="Espace réservé de la date 3"/>
          <p:cNvSpPr>
            <a:spLocks noGrp="1"/>
          </p:cNvSpPr>
          <p:nvPr>
            <p:ph type="dt" sz="half" idx="10"/>
          </p:nvPr>
        </p:nvSpPr>
        <p:spPr/>
        <p:txBody>
          <a:bodyPr/>
          <a:lstStyle/>
          <a:p>
            <a:fld id="{5433BC49-0891-D846-A98D-23DF1B1241BC}" type="datetimeFigureOut">
              <a:rPr lang="fr-FR" smtClean="0"/>
              <a:pPr/>
              <a:t>26/09/2023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FC4DB0-2994-C84A-84A9-AFEF81A32029}"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10"/>
          </p:nvPr>
        </p:nvSpPr>
        <p:spPr/>
        <p:txBody>
          <a:bodyPr/>
          <a:lstStyle/>
          <a:p>
            <a:fld id="{5433BC49-0891-D846-A98D-23DF1B1241BC}" type="datetimeFigureOut">
              <a:rPr lang="fr-FR" smtClean="0"/>
              <a:pPr/>
              <a:t>26/09/2023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FC4DB0-2994-C84A-84A9-AFEF81A32029}"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0"/>
            <a:ext cx="2743200" cy="5851525"/>
          </a:xfrm>
        </p:spPr>
        <p:txBody>
          <a:bodyPr vert="eaVert"/>
          <a:lstStyle/>
          <a:p>
            <a:r>
              <a:rPr lang="fr-CA"/>
              <a:t>Cliquez et modifiez le titre</a:t>
            </a:r>
            <a:endParaRPr lang="fr-FR"/>
          </a:p>
        </p:txBody>
      </p:sp>
      <p:sp>
        <p:nvSpPr>
          <p:cNvPr id="3" name="Espace réservé du texte vertical 2"/>
          <p:cNvSpPr>
            <a:spLocks noGrp="1"/>
          </p:cNvSpPr>
          <p:nvPr>
            <p:ph type="body" orient="vert" idx="1"/>
          </p:nvPr>
        </p:nvSpPr>
        <p:spPr>
          <a:xfrm>
            <a:off x="609600" y="274640"/>
            <a:ext cx="8026400" cy="5851525"/>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10"/>
          </p:nvPr>
        </p:nvSpPr>
        <p:spPr/>
        <p:txBody>
          <a:bodyPr/>
          <a:lstStyle/>
          <a:p>
            <a:fld id="{5433BC49-0891-D846-A98D-23DF1B1241BC}" type="datetimeFigureOut">
              <a:rPr lang="fr-FR" smtClean="0"/>
              <a:pPr/>
              <a:t>26/09/2023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FC4DB0-2994-C84A-84A9-AFEF81A32029}"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rgbClr val="007AC2"/>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rgbClr val="007AC2"/>
                </a:solidFill>
                <a:latin typeface="Century Gothic" panose="020B05020202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A28D63-238E-4A3F-AFA8-FCEE33A028A5}" type="datetimeFigureOut">
              <a:rPr lang="en-CA" smtClean="0"/>
              <a:pPr/>
              <a:t>2023-09-26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BFA0D47-4590-42A4-90B8-5B8E1CFC639B}" type="slidenum">
              <a:rPr lang="en-CA" smtClean="0"/>
              <a:pPr/>
              <a:t>‹n°›</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3">
            <a:extLst>
              <a:ext uri="{FF2B5EF4-FFF2-40B4-BE49-F238E27FC236}">
                <a16:creationId xmlns:a16="http://schemas.microsoft.com/office/drawing/2014/main" id="{C14C8873-750F-4FB5-BA2C-35DCD05D28E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94381" y="42106"/>
            <a:ext cx="1697619" cy="13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3F730E21-6ADB-4B52-84A0-6E3503A783DB}"/>
              </a:ext>
            </a:extLst>
          </p:cNvPr>
          <p:cNvSpPr/>
          <p:nvPr userDrawn="1"/>
        </p:nvSpPr>
        <p:spPr>
          <a:xfrm flipH="1">
            <a:off x="7234" y="0"/>
            <a:ext cx="319873" cy="6858000"/>
          </a:xfrm>
          <a:prstGeom prst="rect">
            <a:avLst/>
          </a:prstGeom>
          <a:solidFill>
            <a:srgbClr val="005B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E61243A3-E694-4E39-8F3D-504D806991DB}"/>
              </a:ext>
            </a:extLst>
          </p:cNvPr>
          <p:cNvSpPr/>
          <p:nvPr userDrawn="1"/>
        </p:nvSpPr>
        <p:spPr>
          <a:xfrm flipV="1">
            <a:off x="307849" y="-4"/>
            <a:ext cx="57725" cy="6858003"/>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38175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A28D63-238E-4A3F-AFA8-FCEE33A028A5}" type="datetimeFigureOut">
              <a:rPr lang="en-CA" smtClean="0"/>
              <a:pPr/>
              <a:t>2023-09-26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BFA0D47-4590-42A4-90B8-5B8E1CFC639B}" type="slidenum">
              <a:rPr lang="en-CA" smtClean="0"/>
              <a:pPr/>
              <a:t>‹n°›</a:t>
            </a:fld>
            <a:endParaRPr lang="en-CA"/>
          </a:p>
        </p:txBody>
      </p:sp>
    </p:spTree>
    <p:extLst>
      <p:ext uri="{BB962C8B-B14F-4D97-AF65-F5344CB8AC3E}">
        <p14:creationId xmlns:p14="http://schemas.microsoft.com/office/powerpoint/2010/main" val="2998217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rgbClr val="007AC2"/>
                </a:solidFill>
                <a:latin typeface="Century Gothic" panose="020B0502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rgbClr val="007AC2"/>
                </a:solidFill>
                <a:latin typeface="Century Gothic" panose="020B0502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A28D63-238E-4A3F-AFA8-FCEE33A028A5}" type="datetimeFigureOut">
              <a:rPr lang="en-CA" smtClean="0"/>
              <a:pPr/>
              <a:t>2023-09-26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BFA0D47-4590-42A4-90B8-5B8E1CFC639B}" type="slidenum">
              <a:rPr lang="en-CA" smtClean="0"/>
              <a:pPr/>
              <a:t>‹n°›</a:t>
            </a:fld>
            <a:endParaRPr lang="en-CA"/>
          </a:p>
        </p:txBody>
      </p:sp>
      <p:pic>
        <p:nvPicPr>
          <p:cNvPr id="10" name="Picture 3">
            <a:extLst>
              <a:ext uri="{FF2B5EF4-FFF2-40B4-BE49-F238E27FC236}">
                <a16:creationId xmlns:a16="http://schemas.microsoft.com/office/drawing/2014/main" id="{6647EC16-8E0A-4DD5-8854-BD24244F1C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94381" y="42106"/>
            <a:ext cx="1697619" cy="13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50029E64-E7AF-4947-81D7-E9FCDC0E28D9}"/>
              </a:ext>
            </a:extLst>
          </p:cNvPr>
          <p:cNvSpPr/>
          <p:nvPr userDrawn="1"/>
        </p:nvSpPr>
        <p:spPr>
          <a:xfrm flipH="1">
            <a:off x="7234" y="0"/>
            <a:ext cx="319873" cy="6858000"/>
          </a:xfrm>
          <a:prstGeom prst="rect">
            <a:avLst/>
          </a:prstGeom>
          <a:solidFill>
            <a:srgbClr val="005B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3FAF8A33-0B51-4D24-BC77-1B3FEC7CD8C1}"/>
              </a:ext>
            </a:extLst>
          </p:cNvPr>
          <p:cNvSpPr/>
          <p:nvPr userDrawn="1"/>
        </p:nvSpPr>
        <p:spPr>
          <a:xfrm flipV="1">
            <a:off x="307849" y="-4"/>
            <a:ext cx="57725" cy="6858003"/>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04680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A28D63-238E-4A3F-AFA8-FCEE33A028A5}" type="datetimeFigureOut">
              <a:rPr lang="en-CA" smtClean="0"/>
              <a:pPr/>
              <a:t>2023-09-26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BFA0D47-4590-42A4-90B8-5B8E1CFC639B}" type="slidenum">
              <a:rPr lang="en-CA" smtClean="0"/>
              <a:pPr/>
              <a:t>‹n°›</a:t>
            </a:fld>
            <a:endParaRPr lang="en-CA"/>
          </a:p>
        </p:txBody>
      </p:sp>
    </p:spTree>
    <p:extLst>
      <p:ext uri="{BB962C8B-B14F-4D97-AF65-F5344CB8AC3E}">
        <p14:creationId xmlns:p14="http://schemas.microsoft.com/office/powerpoint/2010/main" val="3824179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A28D63-238E-4A3F-AFA8-FCEE33A028A5}" type="datetimeFigureOut">
              <a:rPr lang="en-CA" smtClean="0"/>
              <a:pPr/>
              <a:t>2023-09-26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EBFA0D47-4590-42A4-90B8-5B8E1CFC639B}" type="slidenum">
              <a:rPr lang="en-CA" smtClean="0"/>
              <a:pPr/>
              <a:t>‹n°›</a:t>
            </a:fld>
            <a:endParaRPr lang="en-CA"/>
          </a:p>
        </p:txBody>
      </p:sp>
    </p:spTree>
    <p:extLst>
      <p:ext uri="{BB962C8B-B14F-4D97-AF65-F5344CB8AC3E}">
        <p14:creationId xmlns:p14="http://schemas.microsoft.com/office/powerpoint/2010/main" val="1749045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A28D63-238E-4A3F-AFA8-FCEE33A028A5}" type="datetimeFigureOut">
              <a:rPr lang="en-CA" smtClean="0"/>
              <a:pPr/>
              <a:t>2023-09-26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EBFA0D47-4590-42A4-90B8-5B8E1CFC639B}" type="slidenum">
              <a:rPr lang="en-CA" smtClean="0"/>
              <a:pPr/>
              <a:t>‹n°›</a:t>
            </a:fld>
            <a:endParaRPr lang="en-CA"/>
          </a:p>
        </p:txBody>
      </p:sp>
    </p:spTree>
    <p:extLst>
      <p:ext uri="{BB962C8B-B14F-4D97-AF65-F5344CB8AC3E}">
        <p14:creationId xmlns:p14="http://schemas.microsoft.com/office/powerpoint/2010/main" val="1226291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77A28D63-238E-4A3F-AFA8-FCEE33A028A5}" type="datetimeFigureOut">
              <a:rPr lang="en-CA" smtClean="0"/>
              <a:pPr/>
              <a:t>2023-09-26</a:t>
            </a:fld>
            <a:endParaRPr lang="en-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a:p>
        </p:txBody>
      </p:sp>
      <p:sp>
        <p:nvSpPr>
          <p:cNvPr id="9" name="Slide Number Placeholder 8"/>
          <p:cNvSpPr>
            <a:spLocks noGrp="1"/>
          </p:cNvSpPr>
          <p:nvPr>
            <p:ph type="sldNum" sz="quarter" idx="12"/>
          </p:nvPr>
        </p:nvSpPr>
        <p:spPr/>
        <p:txBody>
          <a:bodyPr/>
          <a:lstStyle/>
          <a:p>
            <a:fld id="{EBFA0D47-4590-42A4-90B8-5B8E1CFC639B}" type="slidenum">
              <a:rPr lang="en-CA" smtClean="0"/>
              <a:pPr/>
              <a:t>‹n°›</a:t>
            </a:fld>
            <a:endParaRPr lang="en-CA"/>
          </a:p>
        </p:txBody>
      </p:sp>
      <p:pic>
        <p:nvPicPr>
          <p:cNvPr id="10" name="Picture 3">
            <a:extLst>
              <a:ext uri="{FF2B5EF4-FFF2-40B4-BE49-F238E27FC236}">
                <a16:creationId xmlns:a16="http://schemas.microsoft.com/office/drawing/2014/main" id="{4B514022-5408-4EB3-99DE-8FE0B5B791A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94381" y="42106"/>
            <a:ext cx="1697619" cy="13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7C20938E-FD5B-49AB-B4F5-71585098A4FD}"/>
              </a:ext>
            </a:extLst>
          </p:cNvPr>
          <p:cNvSpPr/>
          <p:nvPr userDrawn="1"/>
        </p:nvSpPr>
        <p:spPr>
          <a:xfrm flipH="1">
            <a:off x="7234" y="0"/>
            <a:ext cx="319873" cy="6858000"/>
          </a:xfrm>
          <a:prstGeom prst="rect">
            <a:avLst/>
          </a:prstGeom>
          <a:solidFill>
            <a:srgbClr val="005B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ADF8FEC9-9795-472B-9AA8-9CD1FDA02D39}"/>
              </a:ext>
            </a:extLst>
          </p:cNvPr>
          <p:cNvSpPr/>
          <p:nvPr userDrawn="1"/>
        </p:nvSpPr>
        <p:spPr>
          <a:xfrm flipV="1">
            <a:off x="307849" y="-4"/>
            <a:ext cx="57725" cy="6858003"/>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96874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A28D63-238E-4A3F-AFA8-FCEE33A028A5}" type="datetimeFigureOut">
              <a:rPr lang="en-CA" smtClean="0"/>
              <a:pPr/>
              <a:t>2023-09-26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BFA0D47-4590-42A4-90B8-5B8E1CFC639B}" type="slidenum">
              <a:rPr lang="en-CA" smtClean="0"/>
              <a:pPr/>
              <a:t>‹n°›</a:t>
            </a:fld>
            <a:endParaRPr lang="en-CA"/>
          </a:p>
        </p:txBody>
      </p:sp>
    </p:spTree>
    <p:extLst>
      <p:ext uri="{BB962C8B-B14F-4D97-AF65-F5344CB8AC3E}">
        <p14:creationId xmlns:p14="http://schemas.microsoft.com/office/powerpoint/2010/main" val="4108494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u contenu 2"/>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10"/>
          </p:nvPr>
        </p:nvSpPr>
        <p:spPr/>
        <p:txBody>
          <a:bodyPr/>
          <a:lstStyle/>
          <a:p>
            <a:fld id="{5433BC49-0891-D846-A98D-23DF1B1241BC}" type="datetimeFigureOut">
              <a:rPr lang="fr-FR" smtClean="0"/>
              <a:pPr/>
              <a:t>26/09/2023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FC4DB0-2994-C84A-84A9-AFEF81A32029}"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A28D63-238E-4A3F-AFA8-FCEE33A028A5}" type="datetimeFigureOut">
              <a:rPr lang="en-CA" smtClean="0"/>
              <a:pPr/>
              <a:t>2023-09-26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BFA0D47-4590-42A4-90B8-5B8E1CFC639B}" type="slidenum">
              <a:rPr lang="en-CA" smtClean="0"/>
              <a:pPr/>
              <a:t>‹n°›</a:t>
            </a:fld>
            <a:endParaRPr lang="en-CA"/>
          </a:p>
        </p:txBody>
      </p:sp>
      <p:sp>
        <p:nvSpPr>
          <p:cNvPr id="9" name="Rectangle 8">
            <a:extLst>
              <a:ext uri="{FF2B5EF4-FFF2-40B4-BE49-F238E27FC236}">
                <a16:creationId xmlns:a16="http://schemas.microsoft.com/office/drawing/2014/main" id="{2D15E2E1-AB3B-4581-A205-6EF786866BBC}"/>
              </a:ext>
            </a:extLst>
          </p:cNvPr>
          <p:cNvSpPr/>
          <p:nvPr userDrawn="1"/>
        </p:nvSpPr>
        <p:spPr>
          <a:xfrm flipH="1">
            <a:off x="7234" y="0"/>
            <a:ext cx="319873" cy="6858000"/>
          </a:xfrm>
          <a:prstGeom prst="rect">
            <a:avLst/>
          </a:prstGeom>
          <a:solidFill>
            <a:srgbClr val="005B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200651C3-DA21-4678-B78D-D01210BA831C}"/>
              </a:ext>
            </a:extLst>
          </p:cNvPr>
          <p:cNvSpPr/>
          <p:nvPr userDrawn="1"/>
        </p:nvSpPr>
        <p:spPr>
          <a:xfrm flipV="1">
            <a:off x="307849" y="-4"/>
            <a:ext cx="57725" cy="6858003"/>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47480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2"/>
            <a:ext cx="10363200" cy="1362075"/>
          </a:xfrm>
        </p:spPr>
        <p:txBody>
          <a:bodyPr anchor="t"/>
          <a:lstStyle>
            <a:lvl1pPr algn="l">
              <a:defRPr sz="4001" b="1" cap="all"/>
            </a:lvl1pPr>
          </a:lstStyle>
          <a:p>
            <a:r>
              <a:rPr lang="fr-CA"/>
              <a:t>Cliquez et modifiez le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1">
                <a:solidFill>
                  <a:schemeClr val="tx1">
                    <a:tint val="75000"/>
                  </a:schemeClr>
                </a:solidFill>
              </a:defRPr>
            </a:lvl1pPr>
            <a:lvl2pPr marL="457337" indent="0">
              <a:buNone/>
              <a:defRPr sz="1801">
                <a:solidFill>
                  <a:schemeClr val="tx1">
                    <a:tint val="75000"/>
                  </a:schemeClr>
                </a:solidFill>
              </a:defRPr>
            </a:lvl2pPr>
            <a:lvl3pPr marL="914674" indent="0">
              <a:buNone/>
              <a:defRPr sz="1600">
                <a:solidFill>
                  <a:schemeClr val="tx1">
                    <a:tint val="75000"/>
                  </a:schemeClr>
                </a:solidFill>
              </a:defRPr>
            </a:lvl3pPr>
            <a:lvl4pPr marL="1372011" indent="0">
              <a:buNone/>
              <a:defRPr sz="1400">
                <a:solidFill>
                  <a:schemeClr val="tx1">
                    <a:tint val="75000"/>
                  </a:schemeClr>
                </a:solidFill>
              </a:defRPr>
            </a:lvl4pPr>
            <a:lvl5pPr marL="1829349" indent="0">
              <a:buNone/>
              <a:defRPr sz="1400">
                <a:solidFill>
                  <a:schemeClr val="tx1">
                    <a:tint val="75000"/>
                  </a:schemeClr>
                </a:solidFill>
              </a:defRPr>
            </a:lvl5pPr>
            <a:lvl6pPr marL="2286686" indent="0">
              <a:buNone/>
              <a:defRPr sz="1400">
                <a:solidFill>
                  <a:schemeClr val="tx1">
                    <a:tint val="75000"/>
                  </a:schemeClr>
                </a:solidFill>
              </a:defRPr>
            </a:lvl6pPr>
            <a:lvl7pPr marL="2744023" indent="0">
              <a:buNone/>
              <a:defRPr sz="1400">
                <a:solidFill>
                  <a:schemeClr val="tx1">
                    <a:tint val="75000"/>
                  </a:schemeClr>
                </a:solidFill>
              </a:defRPr>
            </a:lvl7pPr>
            <a:lvl8pPr marL="3201360" indent="0">
              <a:buNone/>
              <a:defRPr sz="1400">
                <a:solidFill>
                  <a:schemeClr val="tx1">
                    <a:tint val="75000"/>
                  </a:schemeClr>
                </a:solidFill>
              </a:defRPr>
            </a:lvl8pPr>
            <a:lvl9pPr marL="3658697" indent="0">
              <a:buNone/>
              <a:defRPr sz="1400">
                <a:solidFill>
                  <a:schemeClr val="tx1">
                    <a:tint val="75000"/>
                  </a:schemeClr>
                </a:solidFill>
              </a:defRPr>
            </a:lvl9pPr>
          </a:lstStyle>
          <a:p>
            <a:pPr lvl="0"/>
            <a:r>
              <a:rPr lang="fr-CA"/>
              <a:t>Cliquez pour modifier les styles du texte du masque</a:t>
            </a:r>
          </a:p>
        </p:txBody>
      </p:sp>
      <p:sp>
        <p:nvSpPr>
          <p:cNvPr id="4" name="Espace réservé de la date 3"/>
          <p:cNvSpPr>
            <a:spLocks noGrp="1"/>
          </p:cNvSpPr>
          <p:nvPr>
            <p:ph type="dt" sz="half" idx="10"/>
          </p:nvPr>
        </p:nvSpPr>
        <p:spPr/>
        <p:txBody>
          <a:bodyPr/>
          <a:lstStyle/>
          <a:p>
            <a:fld id="{5433BC49-0891-D846-A98D-23DF1B1241BC}" type="datetimeFigureOut">
              <a:rPr lang="fr-FR" smtClean="0"/>
              <a:pPr/>
              <a:t>26/09/2023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FC4DB0-2994-C84A-84A9-AFEF81A32029}"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u contenu 2"/>
          <p:cNvSpPr>
            <a:spLocks noGrp="1"/>
          </p:cNvSpPr>
          <p:nvPr>
            <p:ph sz="half" idx="1"/>
          </p:nvPr>
        </p:nvSpPr>
        <p:spPr>
          <a:xfrm>
            <a:off x="609600" y="1600202"/>
            <a:ext cx="5384800" cy="4525963"/>
          </a:xfrm>
        </p:spPr>
        <p:txBody>
          <a:bodyPr/>
          <a:lstStyle>
            <a:lvl1pPr>
              <a:defRPr sz="2801"/>
            </a:lvl1pPr>
            <a:lvl2pPr>
              <a:defRPr sz="2401"/>
            </a:lvl2pPr>
            <a:lvl3pPr>
              <a:defRPr sz="2001"/>
            </a:lvl3pPr>
            <a:lvl4pPr>
              <a:defRPr sz="1801"/>
            </a:lvl4pPr>
            <a:lvl5pPr>
              <a:defRPr sz="1801"/>
            </a:lvl5pPr>
            <a:lvl6pPr>
              <a:defRPr sz="1801"/>
            </a:lvl6pPr>
            <a:lvl7pPr>
              <a:defRPr sz="1801"/>
            </a:lvl7pPr>
            <a:lvl8pPr>
              <a:defRPr sz="1801"/>
            </a:lvl8pPr>
            <a:lvl9pPr>
              <a:defRPr sz="1801"/>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p:cNvSpPr>
            <a:spLocks noGrp="1"/>
          </p:cNvSpPr>
          <p:nvPr>
            <p:ph sz="half" idx="2"/>
          </p:nvPr>
        </p:nvSpPr>
        <p:spPr>
          <a:xfrm>
            <a:off x="6197600" y="1600202"/>
            <a:ext cx="5384800" cy="4525963"/>
          </a:xfrm>
        </p:spPr>
        <p:txBody>
          <a:bodyPr/>
          <a:lstStyle>
            <a:lvl1pPr>
              <a:defRPr sz="2801"/>
            </a:lvl1pPr>
            <a:lvl2pPr>
              <a:defRPr sz="2401"/>
            </a:lvl2pPr>
            <a:lvl3pPr>
              <a:defRPr sz="2001"/>
            </a:lvl3pPr>
            <a:lvl4pPr>
              <a:defRPr sz="1801"/>
            </a:lvl4pPr>
            <a:lvl5pPr>
              <a:defRPr sz="1801"/>
            </a:lvl5pPr>
            <a:lvl6pPr>
              <a:defRPr sz="1801"/>
            </a:lvl6pPr>
            <a:lvl7pPr>
              <a:defRPr sz="1801"/>
            </a:lvl7pPr>
            <a:lvl8pPr>
              <a:defRPr sz="1801"/>
            </a:lvl8pPr>
            <a:lvl9pPr>
              <a:defRPr sz="1801"/>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p:cNvSpPr>
            <a:spLocks noGrp="1"/>
          </p:cNvSpPr>
          <p:nvPr>
            <p:ph type="dt" sz="half" idx="10"/>
          </p:nvPr>
        </p:nvSpPr>
        <p:spPr/>
        <p:txBody>
          <a:bodyPr/>
          <a:lstStyle/>
          <a:p>
            <a:fld id="{5433BC49-0891-D846-A98D-23DF1B1241BC}" type="datetimeFigureOut">
              <a:rPr lang="fr-FR" smtClean="0"/>
              <a:pPr/>
              <a:t>26/09/2023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4FC4DB0-2994-C84A-84A9-AFEF81A32029}"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CA"/>
              <a:t>Cliquez et modifiez le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1" b="1"/>
            </a:lvl1pPr>
            <a:lvl2pPr marL="457337" indent="0">
              <a:buNone/>
              <a:defRPr sz="2001" b="1"/>
            </a:lvl2pPr>
            <a:lvl3pPr marL="914674" indent="0">
              <a:buNone/>
              <a:defRPr sz="1801" b="1"/>
            </a:lvl3pPr>
            <a:lvl4pPr marL="1372011" indent="0">
              <a:buNone/>
              <a:defRPr sz="1600" b="1"/>
            </a:lvl4pPr>
            <a:lvl5pPr marL="1829349" indent="0">
              <a:buNone/>
              <a:defRPr sz="1600" b="1"/>
            </a:lvl5pPr>
            <a:lvl6pPr marL="2286686" indent="0">
              <a:buNone/>
              <a:defRPr sz="1600" b="1"/>
            </a:lvl6pPr>
            <a:lvl7pPr marL="2744023" indent="0">
              <a:buNone/>
              <a:defRPr sz="1600" b="1"/>
            </a:lvl7pPr>
            <a:lvl8pPr marL="3201360" indent="0">
              <a:buNone/>
              <a:defRPr sz="1600" b="1"/>
            </a:lvl8pPr>
            <a:lvl9pPr marL="3658697" indent="0">
              <a:buNone/>
              <a:defRPr sz="1600" b="1"/>
            </a:lvl9pPr>
          </a:lstStyle>
          <a:p>
            <a:pPr lvl="0"/>
            <a:r>
              <a:rPr lang="fr-CA"/>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1"/>
            </a:lvl1pPr>
            <a:lvl2pPr>
              <a:defRPr sz="2001"/>
            </a:lvl2pPr>
            <a:lvl3pPr>
              <a:defRPr sz="1801"/>
            </a:lvl3pPr>
            <a:lvl4pPr>
              <a:defRPr sz="1600"/>
            </a:lvl4pPr>
            <a:lvl5pPr>
              <a:defRPr sz="1600"/>
            </a:lvl5pPr>
            <a:lvl6pPr>
              <a:defRPr sz="1600"/>
            </a:lvl6pPr>
            <a:lvl7pPr>
              <a:defRPr sz="1600"/>
            </a:lvl7pPr>
            <a:lvl8pPr>
              <a:defRPr sz="1600"/>
            </a:lvl8pPr>
            <a:lvl9pPr>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p:cNvSpPr>
            <a:spLocks noGrp="1"/>
          </p:cNvSpPr>
          <p:nvPr>
            <p:ph type="body" sz="quarter" idx="3"/>
          </p:nvPr>
        </p:nvSpPr>
        <p:spPr>
          <a:xfrm>
            <a:off x="6193367" y="1535113"/>
            <a:ext cx="5389033" cy="639762"/>
          </a:xfrm>
        </p:spPr>
        <p:txBody>
          <a:bodyPr anchor="b"/>
          <a:lstStyle>
            <a:lvl1pPr marL="0" indent="0">
              <a:buNone/>
              <a:defRPr sz="2401" b="1"/>
            </a:lvl1pPr>
            <a:lvl2pPr marL="457337" indent="0">
              <a:buNone/>
              <a:defRPr sz="2001" b="1"/>
            </a:lvl2pPr>
            <a:lvl3pPr marL="914674" indent="0">
              <a:buNone/>
              <a:defRPr sz="1801" b="1"/>
            </a:lvl3pPr>
            <a:lvl4pPr marL="1372011" indent="0">
              <a:buNone/>
              <a:defRPr sz="1600" b="1"/>
            </a:lvl4pPr>
            <a:lvl5pPr marL="1829349" indent="0">
              <a:buNone/>
              <a:defRPr sz="1600" b="1"/>
            </a:lvl5pPr>
            <a:lvl6pPr marL="2286686" indent="0">
              <a:buNone/>
              <a:defRPr sz="1600" b="1"/>
            </a:lvl6pPr>
            <a:lvl7pPr marL="2744023" indent="0">
              <a:buNone/>
              <a:defRPr sz="1600" b="1"/>
            </a:lvl7pPr>
            <a:lvl8pPr marL="3201360" indent="0">
              <a:buNone/>
              <a:defRPr sz="1600" b="1"/>
            </a:lvl8pPr>
            <a:lvl9pPr marL="3658697" indent="0">
              <a:buNone/>
              <a:defRPr sz="1600" b="1"/>
            </a:lvl9pPr>
          </a:lstStyle>
          <a:p>
            <a:pPr lvl="0"/>
            <a:r>
              <a:rPr lang="fr-CA"/>
              <a:t>Cliquez pour modifier les styles du texte du masque</a:t>
            </a:r>
          </a:p>
        </p:txBody>
      </p:sp>
      <p:sp>
        <p:nvSpPr>
          <p:cNvPr id="6" name="Espace réservé du contenu 5"/>
          <p:cNvSpPr>
            <a:spLocks noGrp="1"/>
          </p:cNvSpPr>
          <p:nvPr>
            <p:ph sz="quarter" idx="4"/>
          </p:nvPr>
        </p:nvSpPr>
        <p:spPr>
          <a:xfrm>
            <a:off x="6193367" y="2174875"/>
            <a:ext cx="5389033" cy="3951288"/>
          </a:xfrm>
        </p:spPr>
        <p:txBody>
          <a:bodyPr/>
          <a:lstStyle>
            <a:lvl1pPr>
              <a:defRPr sz="2401"/>
            </a:lvl1pPr>
            <a:lvl2pPr>
              <a:defRPr sz="2001"/>
            </a:lvl2pPr>
            <a:lvl3pPr>
              <a:defRPr sz="1801"/>
            </a:lvl3pPr>
            <a:lvl4pPr>
              <a:defRPr sz="1600"/>
            </a:lvl4pPr>
            <a:lvl5pPr>
              <a:defRPr sz="1600"/>
            </a:lvl5pPr>
            <a:lvl6pPr>
              <a:defRPr sz="1600"/>
            </a:lvl6pPr>
            <a:lvl7pPr>
              <a:defRPr sz="1600"/>
            </a:lvl7pPr>
            <a:lvl8pPr>
              <a:defRPr sz="1600"/>
            </a:lvl8pPr>
            <a:lvl9pPr>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p:cNvSpPr>
            <a:spLocks noGrp="1"/>
          </p:cNvSpPr>
          <p:nvPr>
            <p:ph type="dt" sz="half" idx="10"/>
          </p:nvPr>
        </p:nvSpPr>
        <p:spPr/>
        <p:txBody>
          <a:bodyPr/>
          <a:lstStyle/>
          <a:p>
            <a:fld id="{5433BC49-0891-D846-A98D-23DF1B1241BC}" type="datetimeFigureOut">
              <a:rPr lang="fr-FR" smtClean="0"/>
              <a:pPr/>
              <a:t>26/09/2023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4FC4DB0-2994-C84A-84A9-AFEF81A32029}"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e la date 2"/>
          <p:cNvSpPr>
            <a:spLocks noGrp="1"/>
          </p:cNvSpPr>
          <p:nvPr>
            <p:ph type="dt" sz="half" idx="10"/>
          </p:nvPr>
        </p:nvSpPr>
        <p:spPr/>
        <p:txBody>
          <a:bodyPr/>
          <a:lstStyle/>
          <a:p>
            <a:fld id="{5433BC49-0891-D846-A98D-23DF1B1241BC}" type="datetimeFigureOut">
              <a:rPr lang="fr-FR" smtClean="0"/>
              <a:pPr/>
              <a:t>26/09/2023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4FC4DB0-2994-C84A-84A9-AFEF81A32029}"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433BC49-0891-D846-A98D-23DF1B1241BC}" type="datetimeFigureOut">
              <a:rPr lang="fr-FR" smtClean="0"/>
              <a:pPr/>
              <a:t>26/09/2023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4FC4DB0-2994-C84A-84A9-AFEF81A32029}"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1" b="1"/>
            </a:lvl1pPr>
          </a:lstStyle>
          <a:p>
            <a:r>
              <a:rPr lang="fr-CA"/>
              <a:t>Cliquez et modifiez le titre</a:t>
            </a:r>
            <a:endParaRPr lang="fr-FR"/>
          </a:p>
        </p:txBody>
      </p:sp>
      <p:sp>
        <p:nvSpPr>
          <p:cNvPr id="3" name="Espace réservé du contenu 2"/>
          <p:cNvSpPr>
            <a:spLocks noGrp="1"/>
          </p:cNvSpPr>
          <p:nvPr>
            <p:ph idx="1"/>
          </p:nvPr>
        </p:nvSpPr>
        <p:spPr>
          <a:xfrm>
            <a:off x="4766733" y="273052"/>
            <a:ext cx="6815667" cy="5853113"/>
          </a:xfrm>
        </p:spPr>
        <p:txBody>
          <a:bodyPr/>
          <a:lstStyle>
            <a:lvl1pPr>
              <a:defRPr sz="3201"/>
            </a:lvl1pPr>
            <a:lvl2pPr>
              <a:defRPr sz="2801"/>
            </a:lvl2pPr>
            <a:lvl3pPr>
              <a:defRPr sz="2401"/>
            </a:lvl3pPr>
            <a:lvl4pPr>
              <a:defRPr sz="2001"/>
            </a:lvl4pPr>
            <a:lvl5pPr>
              <a:defRPr sz="2001"/>
            </a:lvl5pPr>
            <a:lvl6pPr>
              <a:defRPr sz="2001"/>
            </a:lvl6pPr>
            <a:lvl7pPr>
              <a:defRPr sz="2001"/>
            </a:lvl7pPr>
            <a:lvl8pPr>
              <a:defRPr sz="2001"/>
            </a:lvl8pPr>
            <a:lvl9pPr>
              <a:defRPr sz="2001"/>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p:cNvSpPr>
            <a:spLocks noGrp="1"/>
          </p:cNvSpPr>
          <p:nvPr>
            <p:ph type="body" sz="half" idx="2"/>
          </p:nvPr>
        </p:nvSpPr>
        <p:spPr>
          <a:xfrm>
            <a:off x="609601" y="1435102"/>
            <a:ext cx="4011084" cy="4691063"/>
          </a:xfrm>
        </p:spPr>
        <p:txBody>
          <a:bodyPr/>
          <a:lstStyle>
            <a:lvl1pPr marL="0" indent="0">
              <a:buNone/>
              <a:defRPr sz="1400"/>
            </a:lvl1pPr>
            <a:lvl2pPr marL="457337" indent="0">
              <a:buNone/>
              <a:defRPr sz="1200"/>
            </a:lvl2pPr>
            <a:lvl3pPr marL="914674" indent="0">
              <a:buNone/>
              <a:defRPr sz="1000"/>
            </a:lvl3pPr>
            <a:lvl4pPr marL="1372011" indent="0">
              <a:buNone/>
              <a:defRPr sz="900"/>
            </a:lvl4pPr>
            <a:lvl5pPr marL="1829349" indent="0">
              <a:buNone/>
              <a:defRPr sz="900"/>
            </a:lvl5pPr>
            <a:lvl6pPr marL="2286686" indent="0">
              <a:buNone/>
              <a:defRPr sz="900"/>
            </a:lvl6pPr>
            <a:lvl7pPr marL="2744023" indent="0">
              <a:buNone/>
              <a:defRPr sz="900"/>
            </a:lvl7pPr>
            <a:lvl8pPr marL="3201360" indent="0">
              <a:buNone/>
              <a:defRPr sz="900"/>
            </a:lvl8pPr>
            <a:lvl9pPr marL="3658697" indent="0">
              <a:buNone/>
              <a:defRPr sz="900"/>
            </a:lvl9pPr>
          </a:lstStyle>
          <a:p>
            <a:pPr lvl="0"/>
            <a:r>
              <a:rPr lang="fr-CA"/>
              <a:t>Cliquez pour modifier les styles du texte du masque</a:t>
            </a:r>
          </a:p>
        </p:txBody>
      </p:sp>
      <p:sp>
        <p:nvSpPr>
          <p:cNvPr id="5" name="Espace réservé de la date 4"/>
          <p:cNvSpPr>
            <a:spLocks noGrp="1"/>
          </p:cNvSpPr>
          <p:nvPr>
            <p:ph type="dt" sz="half" idx="10"/>
          </p:nvPr>
        </p:nvSpPr>
        <p:spPr/>
        <p:txBody>
          <a:bodyPr/>
          <a:lstStyle/>
          <a:p>
            <a:fld id="{5433BC49-0891-D846-A98D-23DF1B1241BC}" type="datetimeFigureOut">
              <a:rPr lang="fr-FR" smtClean="0"/>
              <a:pPr/>
              <a:t>26/09/2023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4FC4DB0-2994-C84A-84A9-AFEF81A32029}"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8" y="4800600"/>
            <a:ext cx="7315200" cy="566738"/>
          </a:xfrm>
        </p:spPr>
        <p:txBody>
          <a:bodyPr anchor="b"/>
          <a:lstStyle>
            <a:lvl1pPr algn="l">
              <a:defRPr sz="2001" b="1"/>
            </a:lvl1pPr>
          </a:lstStyle>
          <a:p>
            <a:r>
              <a:rPr lang="fr-CA"/>
              <a:t>Cliquez et modifiez le titre</a:t>
            </a:r>
            <a:endParaRPr lang="fr-FR"/>
          </a:p>
        </p:txBody>
      </p:sp>
      <p:sp>
        <p:nvSpPr>
          <p:cNvPr id="3" name="Espace réservé pour une image  2"/>
          <p:cNvSpPr>
            <a:spLocks noGrp="1"/>
          </p:cNvSpPr>
          <p:nvPr>
            <p:ph type="pic" idx="1"/>
          </p:nvPr>
        </p:nvSpPr>
        <p:spPr>
          <a:xfrm>
            <a:off x="2389718" y="612775"/>
            <a:ext cx="7315200" cy="4114800"/>
          </a:xfrm>
        </p:spPr>
        <p:txBody>
          <a:bodyPr/>
          <a:lstStyle>
            <a:lvl1pPr marL="0" indent="0">
              <a:buNone/>
              <a:defRPr sz="3201"/>
            </a:lvl1pPr>
            <a:lvl2pPr marL="457337" indent="0">
              <a:buNone/>
              <a:defRPr sz="2801"/>
            </a:lvl2pPr>
            <a:lvl3pPr marL="914674" indent="0">
              <a:buNone/>
              <a:defRPr sz="2401"/>
            </a:lvl3pPr>
            <a:lvl4pPr marL="1372011" indent="0">
              <a:buNone/>
              <a:defRPr sz="2001"/>
            </a:lvl4pPr>
            <a:lvl5pPr marL="1829349" indent="0">
              <a:buNone/>
              <a:defRPr sz="2001"/>
            </a:lvl5pPr>
            <a:lvl6pPr marL="2286686" indent="0">
              <a:buNone/>
              <a:defRPr sz="2001"/>
            </a:lvl6pPr>
            <a:lvl7pPr marL="2744023" indent="0">
              <a:buNone/>
              <a:defRPr sz="2001"/>
            </a:lvl7pPr>
            <a:lvl8pPr marL="3201360" indent="0">
              <a:buNone/>
              <a:defRPr sz="2001"/>
            </a:lvl8pPr>
            <a:lvl9pPr marL="3658697" indent="0">
              <a:buNone/>
              <a:defRPr sz="2001"/>
            </a:lvl9pPr>
          </a:lstStyle>
          <a:p>
            <a:endParaRPr lang="fr-FR"/>
          </a:p>
        </p:txBody>
      </p:sp>
      <p:sp>
        <p:nvSpPr>
          <p:cNvPr id="4" name="Espace réservé du texte 3"/>
          <p:cNvSpPr>
            <a:spLocks noGrp="1"/>
          </p:cNvSpPr>
          <p:nvPr>
            <p:ph type="body" sz="half" idx="2"/>
          </p:nvPr>
        </p:nvSpPr>
        <p:spPr>
          <a:xfrm>
            <a:off x="2389718" y="5367338"/>
            <a:ext cx="7315200" cy="804862"/>
          </a:xfrm>
        </p:spPr>
        <p:txBody>
          <a:bodyPr/>
          <a:lstStyle>
            <a:lvl1pPr marL="0" indent="0">
              <a:buNone/>
              <a:defRPr sz="1400"/>
            </a:lvl1pPr>
            <a:lvl2pPr marL="457337" indent="0">
              <a:buNone/>
              <a:defRPr sz="1200"/>
            </a:lvl2pPr>
            <a:lvl3pPr marL="914674" indent="0">
              <a:buNone/>
              <a:defRPr sz="1000"/>
            </a:lvl3pPr>
            <a:lvl4pPr marL="1372011" indent="0">
              <a:buNone/>
              <a:defRPr sz="900"/>
            </a:lvl4pPr>
            <a:lvl5pPr marL="1829349" indent="0">
              <a:buNone/>
              <a:defRPr sz="900"/>
            </a:lvl5pPr>
            <a:lvl6pPr marL="2286686" indent="0">
              <a:buNone/>
              <a:defRPr sz="900"/>
            </a:lvl6pPr>
            <a:lvl7pPr marL="2744023" indent="0">
              <a:buNone/>
              <a:defRPr sz="900"/>
            </a:lvl7pPr>
            <a:lvl8pPr marL="3201360" indent="0">
              <a:buNone/>
              <a:defRPr sz="900"/>
            </a:lvl8pPr>
            <a:lvl9pPr marL="3658697" indent="0">
              <a:buNone/>
              <a:defRPr sz="900"/>
            </a:lvl9pPr>
          </a:lstStyle>
          <a:p>
            <a:pPr lvl="0"/>
            <a:r>
              <a:rPr lang="fr-CA"/>
              <a:t>Cliquez pour modifier les styles du texte du masque</a:t>
            </a:r>
          </a:p>
        </p:txBody>
      </p:sp>
      <p:sp>
        <p:nvSpPr>
          <p:cNvPr id="5" name="Espace réservé de la date 4"/>
          <p:cNvSpPr>
            <a:spLocks noGrp="1"/>
          </p:cNvSpPr>
          <p:nvPr>
            <p:ph type="dt" sz="half" idx="10"/>
          </p:nvPr>
        </p:nvSpPr>
        <p:spPr/>
        <p:txBody>
          <a:bodyPr/>
          <a:lstStyle/>
          <a:p>
            <a:fld id="{5433BC49-0891-D846-A98D-23DF1B1241BC}" type="datetimeFigureOut">
              <a:rPr lang="fr-FR" smtClean="0"/>
              <a:pPr/>
              <a:t>26/09/2023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4FC4DB0-2994-C84A-84A9-AFEF81A32029}"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fr-CA"/>
              <a:t>Cliquez et modifiez le titre</a:t>
            </a:r>
            <a:endParaRPr lang="fr-FR"/>
          </a:p>
        </p:txBody>
      </p:sp>
      <p:sp>
        <p:nvSpPr>
          <p:cNvPr id="3" name="Espace réservé du texte 2"/>
          <p:cNvSpPr>
            <a:spLocks noGrp="1"/>
          </p:cNvSpPr>
          <p:nvPr>
            <p:ph type="body" idx="1"/>
          </p:nvPr>
        </p:nvSpPr>
        <p:spPr>
          <a:xfrm>
            <a:off x="609600" y="1600202"/>
            <a:ext cx="10972801" cy="4525963"/>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33BC49-0891-D846-A98D-23DF1B1241BC}" type="datetimeFigureOut">
              <a:rPr lang="fr-FR" smtClean="0"/>
              <a:pPr/>
              <a:t>26/09/2023</a:t>
            </a:fld>
            <a:endParaRPr lang="fr-FR"/>
          </a:p>
        </p:txBody>
      </p:sp>
      <p:sp>
        <p:nvSpPr>
          <p:cNvPr id="5" name="Espace réservé du pied de page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FC4DB0-2994-C84A-84A9-AFEF81A32029}"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337" rtl="0" eaLnBrk="1" latinLnBrk="0" hangingPunct="1">
        <a:spcBef>
          <a:spcPct val="0"/>
        </a:spcBef>
        <a:buNone/>
        <a:defRPr sz="4401" kern="1200">
          <a:solidFill>
            <a:schemeClr val="tx1"/>
          </a:solidFill>
          <a:latin typeface="+mj-lt"/>
          <a:ea typeface="+mj-ea"/>
          <a:cs typeface="+mj-cs"/>
        </a:defRPr>
      </a:lvl1pPr>
    </p:titleStyle>
    <p:bodyStyle>
      <a:lvl1pPr marL="343003" indent="-343003" algn="l" defTabSz="457337" rtl="0" eaLnBrk="1" latinLnBrk="0" hangingPunct="1">
        <a:spcBef>
          <a:spcPct val="20000"/>
        </a:spcBef>
        <a:buFont typeface="Arial"/>
        <a:buChar char="•"/>
        <a:defRPr sz="3201" kern="1200">
          <a:solidFill>
            <a:schemeClr val="tx1"/>
          </a:solidFill>
          <a:latin typeface="+mn-lt"/>
          <a:ea typeface="+mn-ea"/>
          <a:cs typeface="+mn-cs"/>
        </a:defRPr>
      </a:lvl1pPr>
      <a:lvl2pPr marL="743173" indent="-285836" algn="l" defTabSz="457337" rtl="0" eaLnBrk="1" latinLnBrk="0" hangingPunct="1">
        <a:spcBef>
          <a:spcPct val="20000"/>
        </a:spcBef>
        <a:buFont typeface="Arial"/>
        <a:buChar char="–"/>
        <a:defRPr sz="2801" kern="1200">
          <a:solidFill>
            <a:schemeClr val="tx1"/>
          </a:solidFill>
          <a:latin typeface="+mn-lt"/>
          <a:ea typeface="+mn-ea"/>
          <a:cs typeface="+mn-cs"/>
        </a:defRPr>
      </a:lvl2pPr>
      <a:lvl3pPr marL="1143343" indent="-228669" algn="l" defTabSz="457337" rtl="0" eaLnBrk="1" latinLnBrk="0" hangingPunct="1">
        <a:spcBef>
          <a:spcPct val="20000"/>
        </a:spcBef>
        <a:buFont typeface="Arial"/>
        <a:buChar char="•"/>
        <a:defRPr sz="2401" kern="1200">
          <a:solidFill>
            <a:schemeClr val="tx1"/>
          </a:solidFill>
          <a:latin typeface="+mn-lt"/>
          <a:ea typeface="+mn-ea"/>
          <a:cs typeface="+mn-cs"/>
        </a:defRPr>
      </a:lvl3pPr>
      <a:lvl4pPr marL="1600680" indent="-228669" algn="l" defTabSz="457337" rtl="0" eaLnBrk="1" latinLnBrk="0" hangingPunct="1">
        <a:spcBef>
          <a:spcPct val="20000"/>
        </a:spcBef>
        <a:buFont typeface="Arial"/>
        <a:buChar char="–"/>
        <a:defRPr sz="2001" kern="1200">
          <a:solidFill>
            <a:schemeClr val="tx1"/>
          </a:solidFill>
          <a:latin typeface="+mn-lt"/>
          <a:ea typeface="+mn-ea"/>
          <a:cs typeface="+mn-cs"/>
        </a:defRPr>
      </a:lvl4pPr>
      <a:lvl5pPr marL="2058017" indent="-228669" algn="l" defTabSz="457337" rtl="0" eaLnBrk="1" latinLnBrk="0" hangingPunct="1">
        <a:spcBef>
          <a:spcPct val="20000"/>
        </a:spcBef>
        <a:buFont typeface="Arial"/>
        <a:buChar char="»"/>
        <a:defRPr sz="2001" kern="1200">
          <a:solidFill>
            <a:schemeClr val="tx1"/>
          </a:solidFill>
          <a:latin typeface="+mn-lt"/>
          <a:ea typeface="+mn-ea"/>
          <a:cs typeface="+mn-cs"/>
        </a:defRPr>
      </a:lvl5pPr>
      <a:lvl6pPr marL="2515354" indent="-228669" algn="l" defTabSz="457337" rtl="0" eaLnBrk="1" latinLnBrk="0" hangingPunct="1">
        <a:spcBef>
          <a:spcPct val="20000"/>
        </a:spcBef>
        <a:buFont typeface="Arial"/>
        <a:buChar char="•"/>
        <a:defRPr sz="2001" kern="1200">
          <a:solidFill>
            <a:schemeClr val="tx1"/>
          </a:solidFill>
          <a:latin typeface="+mn-lt"/>
          <a:ea typeface="+mn-ea"/>
          <a:cs typeface="+mn-cs"/>
        </a:defRPr>
      </a:lvl6pPr>
      <a:lvl7pPr marL="2972692" indent="-228669" algn="l" defTabSz="457337" rtl="0" eaLnBrk="1" latinLnBrk="0" hangingPunct="1">
        <a:spcBef>
          <a:spcPct val="20000"/>
        </a:spcBef>
        <a:buFont typeface="Arial"/>
        <a:buChar char="•"/>
        <a:defRPr sz="2001" kern="1200">
          <a:solidFill>
            <a:schemeClr val="tx1"/>
          </a:solidFill>
          <a:latin typeface="+mn-lt"/>
          <a:ea typeface="+mn-ea"/>
          <a:cs typeface="+mn-cs"/>
        </a:defRPr>
      </a:lvl7pPr>
      <a:lvl8pPr marL="3430029" indent="-228669" algn="l" defTabSz="457337" rtl="0" eaLnBrk="1" latinLnBrk="0" hangingPunct="1">
        <a:spcBef>
          <a:spcPct val="20000"/>
        </a:spcBef>
        <a:buFont typeface="Arial"/>
        <a:buChar char="•"/>
        <a:defRPr sz="2001" kern="1200">
          <a:solidFill>
            <a:schemeClr val="tx1"/>
          </a:solidFill>
          <a:latin typeface="+mn-lt"/>
          <a:ea typeface="+mn-ea"/>
          <a:cs typeface="+mn-cs"/>
        </a:defRPr>
      </a:lvl8pPr>
      <a:lvl9pPr marL="3887366" indent="-228669" algn="l" defTabSz="457337" rtl="0" eaLnBrk="1" latinLnBrk="0" hangingPunct="1">
        <a:spcBef>
          <a:spcPct val="20000"/>
        </a:spcBef>
        <a:buFont typeface="Arial"/>
        <a:buChar char="•"/>
        <a:defRPr sz="2001" kern="1200">
          <a:solidFill>
            <a:schemeClr val="tx1"/>
          </a:solidFill>
          <a:latin typeface="+mn-lt"/>
          <a:ea typeface="+mn-ea"/>
          <a:cs typeface="+mn-cs"/>
        </a:defRPr>
      </a:lvl9pPr>
    </p:bodyStyle>
    <p:otherStyle>
      <a:defPPr>
        <a:defRPr lang="fr-FR"/>
      </a:defPPr>
      <a:lvl1pPr marL="0" algn="l" defTabSz="457337" rtl="0" eaLnBrk="1" latinLnBrk="0" hangingPunct="1">
        <a:defRPr sz="1801" kern="1200">
          <a:solidFill>
            <a:schemeClr val="tx1"/>
          </a:solidFill>
          <a:latin typeface="+mn-lt"/>
          <a:ea typeface="+mn-ea"/>
          <a:cs typeface="+mn-cs"/>
        </a:defRPr>
      </a:lvl1pPr>
      <a:lvl2pPr marL="457337" algn="l" defTabSz="457337" rtl="0" eaLnBrk="1" latinLnBrk="0" hangingPunct="1">
        <a:defRPr sz="1801" kern="1200">
          <a:solidFill>
            <a:schemeClr val="tx1"/>
          </a:solidFill>
          <a:latin typeface="+mn-lt"/>
          <a:ea typeface="+mn-ea"/>
          <a:cs typeface="+mn-cs"/>
        </a:defRPr>
      </a:lvl2pPr>
      <a:lvl3pPr marL="914674" algn="l" defTabSz="457337" rtl="0" eaLnBrk="1" latinLnBrk="0" hangingPunct="1">
        <a:defRPr sz="1801" kern="1200">
          <a:solidFill>
            <a:schemeClr val="tx1"/>
          </a:solidFill>
          <a:latin typeface="+mn-lt"/>
          <a:ea typeface="+mn-ea"/>
          <a:cs typeface="+mn-cs"/>
        </a:defRPr>
      </a:lvl3pPr>
      <a:lvl4pPr marL="1372011" algn="l" defTabSz="457337" rtl="0" eaLnBrk="1" latinLnBrk="0" hangingPunct="1">
        <a:defRPr sz="1801" kern="1200">
          <a:solidFill>
            <a:schemeClr val="tx1"/>
          </a:solidFill>
          <a:latin typeface="+mn-lt"/>
          <a:ea typeface="+mn-ea"/>
          <a:cs typeface="+mn-cs"/>
        </a:defRPr>
      </a:lvl4pPr>
      <a:lvl5pPr marL="1829349" algn="l" defTabSz="457337" rtl="0" eaLnBrk="1" latinLnBrk="0" hangingPunct="1">
        <a:defRPr sz="1801" kern="1200">
          <a:solidFill>
            <a:schemeClr val="tx1"/>
          </a:solidFill>
          <a:latin typeface="+mn-lt"/>
          <a:ea typeface="+mn-ea"/>
          <a:cs typeface="+mn-cs"/>
        </a:defRPr>
      </a:lvl5pPr>
      <a:lvl6pPr marL="2286686" algn="l" defTabSz="457337" rtl="0" eaLnBrk="1" latinLnBrk="0" hangingPunct="1">
        <a:defRPr sz="1801" kern="1200">
          <a:solidFill>
            <a:schemeClr val="tx1"/>
          </a:solidFill>
          <a:latin typeface="+mn-lt"/>
          <a:ea typeface="+mn-ea"/>
          <a:cs typeface="+mn-cs"/>
        </a:defRPr>
      </a:lvl6pPr>
      <a:lvl7pPr marL="2744023" algn="l" defTabSz="457337" rtl="0" eaLnBrk="1" latinLnBrk="0" hangingPunct="1">
        <a:defRPr sz="1801" kern="1200">
          <a:solidFill>
            <a:schemeClr val="tx1"/>
          </a:solidFill>
          <a:latin typeface="+mn-lt"/>
          <a:ea typeface="+mn-ea"/>
          <a:cs typeface="+mn-cs"/>
        </a:defRPr>
      </a:lvl7pPr>
      <a:lvl8pPr marL="3201360" algn="l" defTabSz="457337" rtl="0" eaLnBrk="1" latinLnBrk="0" hangingPunct="1">
        <a:defRPr sz="1801" kern="1200">
          <a:solidFill>
            <a:schemeClr val="tx1"/>
          </a:solidFill>
          <a:latin typeface="+mn-lt"/>
          <a:ea typeface="+mn-ea"/>
          <a:cs typeface="+mn-cs"/>
        </a:defRPr>
      </a:lvl8pPr>
      <a:lvl9pPr marL="3658697" algn="l" defTabSz="457337"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52419"/>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7A28D63-238E-4A3F-AFA8-FCEE33A028A5}" type="datetimeFigureOut">
              <a:rPr lang="en-CA" smtClean="0"/>
              <a:pPr/>
              <a:t>2023-09-26</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BFA0D47-4590-42A4-90B8-5B8E1CFC639B}" type="slidenum">
              <a:rPr lang="en-CA" smtClean="0"/>
              <a:pPr/>
              <a:t>‹n°›</a:t>
            </a:fld>
            <a:endParaRPr lang="en-CA"/>
          </a:p>
        </p:txBody>
      </p:sp>
      <p:pic>
        <p:nvPicPr>
          <p:cNvPr id="11" name="Picture 3">
            <a:extLst>
              <a:ext uri="{FF2B5EF4-FFF2-40B4-BE49-F238E27FC236}">
                <a16:creationId xmlns:a16="http://schemas.microsoft.com/office/drawing/2014/main" id="{714DCC34-7011-4D46-A591-E8645B95549A}"/>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494381" y="42106"/>
            <a:ext cx="1697619" cy="13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B49FAAE7-8F95-4355-A95A-14F65710F87F}"/>
              </a:ext>
            </a:extLst>
          </p:cNvPr>
          <p:cNvSpPr/>
          <p:nvPr userDrawn="1"/>
        </p:nvSpPr>
        <p:spPr>
          <a:xfrm flipH="1">
            <a:off x="7234" y="0"/>
            <a:ext cx="319873" cy="6858000"/>
          </a:xfrm>
          <a:prstGeom prst="rect">
            <a:avLst/>
          </a:prstGeom>
          <a:solidFill>
            <a:srgbClr val="005B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FCD8352C-4813-4ACB-A981-66F673F8E064}"/>
              </a:ext>
            </a:extLst>
          </p:cNvPr>
          <p:cNvSpPr/>
          <p:nvPr userDrawn="1"/>
        </p:nvSpPr>
        <p:spPr>
          <a:xfrm flipV="1">
            <a:off x="307849" y="-4"/>
            <a:ext cx="57725" cy="6858003"/>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54812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85000"/>
        </a:lnSpc>
        <a:spcBef>
          <a:spcPct val="0"/>
        </a:spcBef>
        <a:buNone/>
        <a:defRPr sz="4800" kern="1200" spc="-50" baseline="0">
          <a:solidFill>
            <a:srgbClr val="007AC2"/>
          </a:solidFill>
          <a:latin typeface="Century Gothic" panose="020B050202020202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g"/><Relationship Id="rId1" Type="http://schemas.openxmlformats.org/officeDocument/2006/relationships/slideLayout" Target="../slideLayouts/slideLayout6.xml"/><Relationship Id="rId6" Type="http://schemas.openxmlformats.org/officeDocument/2006/relationships/image" Target="../media/image13.emf"/><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df"/><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df"/><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hyperlink" Target="https://w2.vatican.va/content/francesco/en/apost_letters/documents/papa-francesco-lettera-ap_20161120_misericordia-et-misera.html" TargetMode="Externa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2.pdf"/><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df"/><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6335441"/>
            <a:ext cx="12192000" cy="554821"/>
          </a:xfrm>
          <a:prstGeom prst="rect">
            <a:avLst/>
          </a:prstGeom>
          <a:solidFill>
            <a:srgbClr val="005B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7" name="Rectangle 6"/>
          <p:cNvSpPr/>
          <p:nvPr/>
        </p:nvSpPr>
        <p:spPr>
          <a:xfrm>
            <a:off x="1" y="6334464"/>
            <a:ext cx="12192000" cy="45731"/>
          </a:xfrm>
          <a:prstGeom prst="rect">
            <a:avLst/>
          </a:prstGeom>
          <a:solidFill>
            <a:srgbClr val="D12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8" name="ZoneTexte 7"/>
          <p:cNvSpPr txBox="1"/>
          <p:nvPr/>
        </p:nvSpPr>
        <p:spPr>
          <a:xfrm>
            <a:off x="972381" y="783306"/>
            <a:ext cx="10241358" cy="1062106"/>
          </a:xfrm>
          <a:prstGeom prst="rect">
            <a:avLst/>
          </a:prstGeom>
          <a:noFill/>
        </p:spPr>
        <p:txBody>
          <a:bodyPr wrap="square" rtlCol="0">
            <a:spAutoFit/>
          </a:bodyPr>
          <a:lstStyle/>
          <a:p>
            <a:pPr algn="ctr"/>
            <a:r>
              <a:rPr lang="fr-FR" sz="6302" dirty="0">
                <a:solidFill>
                  <a:srgbClr val="005B9C"/>
                </a:solidFill>
                <a:latin typeface="Garamond"/>
                <a:cs typeface="Garamond"/>
              </a:rPr>
              <a:t>Society of Saint Vincent de Paul</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6922" y="1988217"/>
            <a:ext cx="3658158" cy="41569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900">
        <p:fade/>
      </p:transition>
    </mc:Choice>
    <mc:Fallback xmlns="">
      <p:transition spd="med" advTm="59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6F48D6A-5A81-4F01-83CF-ED9C42ED9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9779" y="218554"/>
            <a:ext cx="9020175" cy="5324475"/>
          </a:xfrm>
          <a:prstGeom prst="rect">
            <a:avLst/>
          </a:prstGeom>
        </p:spPr>
      </p:pic>
      <p:sp>
        <p:nvSpPr>
          <p:cNvPr id="2" name="Titre 1">
            <a:extLst>
              <a:ext uri="{FF2B5EF4-FFF2-40B4-BE49-F238E27FC236}">
                <a16:creationId xmlns:a16="http://schemas.microsoft.com/office/drawing/2014/main" id="{9B18568E-2550-44DB-ABF2-0453BC0B2B0D}"/>
              </a:ext>
            </a:extLst>
          </p:cNvPr>
          <p:cNvSpPr>
            <a:spLocks noGrp="1"/>
          </p:cNvSpPr>
          <p:nvPr>
            <p:ph type="title"/>
          </p:nvPr>
        </p:nvSpPr>
        <p:spPr>
          <a:xfrm>
            <a:off x="-1" y="0"/>
            <a:ext cx="9889067" cy="1271580"/>
          </a:xfrm>
        </p:spPr>
        <p:txBody>
          <a:bodyPr>
            <a:normAutofit fontScale="90000"/>
          </a:bodyPr>
          <a:lstStyle/>
          <a:p>
            <a:r>
              <a:rPr lang="fr-CA" dirty="0">
                <a:solidFill>
                  <a:srgbClr val="005B9C"/>
                </a:solidFill>
                <a:latin typeface="Garamond" panose="02020404030301010803" pitchFamily="18" charset="0"/>
              </a:rPr>
              <a:t>The North of 60 </a:t>
            </a:r>
            <a:r>
              <a:rPr lang="fr-CA" dirty="0" err="1">
                <a:solidFill>
                  <a:srgbClr val="005B9C"/>
                </a:solidFill>
                <a:latin typeface="Garamond" panose="02020404030301010803" pitchFamily="18" charset="0"/>
              </a:rPr>
              <a:t>project</a:t>
            </a:r>
            <a:r>
              <a:rPr lang="fr-CA" dirty="0">
                <a:solidFill>
                  <a:srgbClr val="005B9C"/>
                </a:solidFill>
                <a:latin typeface="Garamond" panose="02020404030301010803" pitchFamily="18" charset="0"/>
              </a:rPr>
              <a:t> </a:t>
            </a:r>
            <a:r>
              <a:rPr lang="fr-CA" dirty="0" err="1">
                <a:solidFill>
                  <a:srgbClr val="005B9C"/>
                </a:solidFill>
                <a:latin typeface="Garamond" panose="02020404030301010803" pitchFamily="18" charset="0"/>
              </a:rPr>
              <a:t>provides</a:t>
            </a:r>
            <a:r>
              <a:rPr lang="fr-CA" dirty="0">
                <a:solidFill>
                  <a:srgbClr val="005B9C"/>
                </a:solidFill>
                <a:latin typeface="Garamond" panose="02020404030301010803" pitchFamily="18" charset="0"/>
              </a:rPr>
              <a:t> </a:t>
            </a:r>
            <a:r>
              <a:rPr lang="fr-CA" dirty="0" err="1">
                <a:solidFill>
                  <a:srgbClr val="005B9C"/>
                </a:solidFill>
                <a:latin typeface="Garamond" panose="02020404030301010803" pitchFamily="18" charset="0"/>
              </a:rPr>
              <a:t>food</a:t>
            </a:r>
            <a:r>
              <a:rPr lang="fr-CA" dirty="0">
                <a:solidFill>
                  <a:srgbClr val="005B9C"/>
                </a:solidFill>
                <a:latin typeface="Garamond" panose="02020404030301010803" pitchFamily="18" charset="0"/>
              </a:rPr>
              <a:t> </a:t>
            </a:r>
            <a:r>
              <a:rPr lang="fr-CA" dirty="0" err="1">
                <a:solidFill>
                  <a:srgbClr val="005B9C"/>
                </a:solidFill>
                <a:latin typeface="Garamond" panose="02020404030301010803" pitchFamily="18" charset="0"/>
              </a:rPr>
              <a:t>security</a:t>
            </a:r>
            <a:r>
              <a:rPr lang="fr-CA" dirty="0">
                <a:solidFill>
                  <a:srgbClr val="005B9C"/>
                </a:solidFill>
                <a:latin typeface="Garamond" panose="02020404030301010803" pitchFamily="18" charset="0"/>
              </a:rPr>
              <a:t> to </a:t>
            </a:r>
            <a:r>
              <a:rPr lang="fr-CA" dirty="0" err="1">
                <a:solidFill>
                  <a:srgbClr val="005B9C"/>
                </a:solidFill>
                <a:latin typeface="Garamond" panose="02020404030301010803" pitchFamily="18" charset="0"/>
              </a:rPr>
              <a:t>those</a:t>
            </a:r>
            <a:r>
              <a:rPr lang="fr-CA" dirty="0">
                <a:solidFill>
                  <a:srgbClr val="005B9C"/>
                </a:solidFill>
                <a:latin typeface="Garamond" panose="02020404030301010803" pitchFamily="18" charset="0"/>
              </a:rPr>
              <a:t> living in </a:t>
            </a:r>
            <a:r>
              <a:rPr lang="fr-CA" dirty="0" err="1">
                <a:solidFill>
                  <a:srgbClr val="005B9C"/>
                </a:solidFill>
                <a:latin typeface="Garamond" panose="02020404030301010803" pitchFamily="18" charset="0"/>
              </a:rPr>
              <a:t>northern</a:t>
            </a:r>
            <a:r>
              <a:rPr lang="fr-CA" dirty="0">
                <a:solidFill>
                  <a:srgbClr val="005B9C"/>
                </a:solidFill>
                <a:latin typeface="Garamond" panose="02020404030301010803" pitchFamily="18" charset="0"/>
              </a:rPr>
              <a:t> communities.</a:t>
            </a:r>
          </a:p>
        </p:txBody>
      </p:sp>
      <p:sp>
        <p:nvSpPr>
          <p:cNvPr id="5" name="Titre 1">
            <a:extLst>
              <a:ext uri="{FF2B5EF4-FFF2-40B4-BE49-F238E27FC236}">
                <a16:creationId xmlns:a16="http://schemas.microsoft.com/office/drawing/2014/main" id="{4F7836F8-FAB6-446A-9878-3EF45CB0281B}"/>
              </a:ext>
            </a:extLst>
          </p:cNvPr>
          <p:cNvSpPr txBox="1">
            <a:spLocks/>
          </p:cNvSpPr>
          <p:nvPr/>
        </p:nvSpPr>
        <p:spPr>
          <a:xfrm>
            <a:off x="4859867" y="5367866"/>
            <a:ext cx="7332133" cy="1271580"/>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rgbClr val="007AC2"/>
                </a:solidFill>
                <a:latin typeface="Century Gothic" panose="020B0502020202020204" pitchFamily="34" charset="0"/>
                <a:ea typeface="+mj-ea"/>
                <a:cs typeface="+mj-cs"/>
              </a:defRPr>
            </a:lvl1pPr>
          </a:lstStyle>
          <a:p>
            <a:r>
              <a:rPr lang="en-CA" sz="3600" dirty="0">
                <a:solidFill>
                  <a:srgbClr val="005B9C"/>
                </a:solidFill>
                <a:latin typeface="Garamond" panose="02020404030301010803" pitchFamily="18" charset="0"/>
              </a:rPr>
              <a:t>Indigenous communities across Canada receive assistance from Vincentians.</a:t>
            </a:r>
          </a:p>
        </p:txBody>
      </p:sp>
      <p:pic>
        <p:nvPicPr>
          <p:cNvPr id="9" name="Picture 2">
            <a:extLst>
              <a:ext uri="{FF2B5EF4-FFF2-40B4-BE49-F238E27FC236}">
                <a16:creationId xmlns:a16="http://schemas.microsoft.com/office/drawing/2014/main" id="{59C65AD8-2AE8-42B1-892F-210A82A854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474" y="3536269"/>
            <a:ext cx="3243303" cy="2162202"/>
          </a:xfrm>
          <a:prstGeom prst="rect">
            <a:avLst/>
          </a:prstGeom>
        </p:spPr>
      </p:pic>
      <p:pic>
        <p:nvPicPr>
          <p:cNvPr id="11" name="Picture 2" descr=" Nos navires">
            <a:extLst>
              <a:ext uri="{FF2B5EF4-FFF2-40B4-BE49-F238E27FC236}">
                <a16:creationId xmlns:a16="http://schemas.microsoft.com/office/drawing/2014/main" id="{D4E9FFA8-DF6C-4AE2-A5E3-2F56A0C262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800"/>
          <a:stretch/>
        </p:blipFill>
        <p:spPr bwMode="auto">
          <a:xfrm>
            <a:off x="239544" y="5708839"/>
            <a:ext cx="4261729" cy="99170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a:extLst>
              <a:ext uri="{FF2B5EF4-FFF2-40B4-BE49-F238E27FC236}">
                <a16:creationId xmlns:a16="http://schemas.microsoft.com/office/drawing/2014/main" id="{0EF45FAC-E8E7-4976-9ADB-0506C4A83D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8697" y="843083"/>
            <a:ext cx="3243303" cy="2079141"/>
          </a:xfrm>
          <a:prstGeom prst="rect">
            <a:avLst/>
          </a:prstGeom>
        </p:spPr>
      </p:pic>
      <p:pic>
        <p:nvPicPr>
          <p:cNvPr id="19" name="Image 18">
            <a:extLst>
              <a:ext uri="{FF2B5EF4-FFF2-40B4-BE49-F238E27FC236}">
                <a16:creationId xmlns:a16="http://schemas.microsoft.com/office/drawing/2014/main" id="{365FB3BD-4BAE-46DB-A1A6-7C2F96FC4B62}"/>
              </a:ext>
            </a:extLst>
          </p:cNvPr>
          <p:cNvPicPr>
            <a:picLocks noChangeAspect="1"/>
          </p:cNvPicPr>
          <p:nvPr/>
        </p:nvPicPr>
        <p:blipFill>
          <a:blip r:embed="rId6"/>
          <a:stretch>
            <a:fillRect/>
          </a:stretch>
        </p:blipFill>
        <p:spPr>
          <a:xfrm>
            <a:off x="230133" y="1396591"/>
            <a:ext cx="3005247" cy="2241413"/>
          </a:xfrm>
          <a:prstGeom prst="rect">
            <a:avLst/>
          </a:prstGeom>
        </p:spPr>
      </p:pic>
      <p:pic>
        <p:nvPicPr>
          <p:cNvPr id="20" name="Content Placeholder 3">
            <a:extLst>
              <a:ext uri="{FF2B5EF4-FFF2-40B4-BE49-F238E27FC236}">
                <a16:creationId xmlns:a16="http://schemas.microsoft.com/office/drawing/2014/main" id="{9748BAAB-40BF-41AA-B516-30BE5D1CE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6401" y="2922224"/>
            <a:ext cx="1621651" cy="2162202"/>
          </a:xfrm>
          <a:prstGeom prst="rect">
            <a:avLst/>
          </a:prstGeom>
        </p:spPr>
      </p:pic>
    </p:spTree>
    <p:extLst>
      <p:ext uri="{BB962C8B-B14F-4D97-AF65-F5344CB8AC3E}">
        <p14:creationId xmlns:p14="http://schemas.microsoft.com/office/powerpoint/2010/main" val="129196400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000"/>
                                        <p:tgtEl>
                                          <p:spTgt spid="2"/>
                                        </p:tgtEl>
                                      </p:cBhvr>
                                    </p:animEffect>
                                  </p:childTnLst>
                                </p:cTn>
                              </p:par>
                              <p:par>
                                <p:cTn id="8" presetID="42" presetClass="entr" presetSubtype="0" fill="hold" grpId="0" nodeType="withEffect">
                                  <p:stCondLst>
                                    <p:cond delay="2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anim calcmode="lin" valueType="num">
                                      <p:cBhvr>
                                        <p:cTn id="11" dur="2000" fill="hold"/>
                                        <p:tgtEl>
                                          <p:spTgt spid="5"/>
                                        </p:tgtEl>
                                        <p:attrNameLst>
                                          <p:attrName>ppt_x</p:attrName>
                                        </p:attrNameLst>
                                      </p:cBhvr>
                                      <p:tavLst>
                                        <p:tav tm="0">
                                          <p:val>
                                            <p:strVal val="#ppt_x"/>
                                          </p:val>
                                        </p:tav>
                                        <p:tav tm="100000">
                                          <p:val>
                                            <p:strVal val="#ppt_x"/>
                                          </p:val>
                                        </p:tav>
                                      </p:tavLst>
                                    </p:anim>
                                    <p:anim calcmode="lin" valueType="num">
                                      <p:cBhvr>
                                        <p:cTn id="12"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Petit-format-Food-bank.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1" name="ZoneTexte 10"/>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Works of SSVP in Canada</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9" name="ZoneTexte 8"/>
          <p:cNvSpPr txBox="1"/>
          <p:nvPr/>
        </p:nvSpPr>
        <p:spPr>
          <a:xfrm>
            <a:off x="335828" y="5051765"/>
            <a:ext cx="11342724" cy="1605730"/>
          </a:xfrm>
          <a:prstGeom prst="rect">
            <a:avLst/>
          </a:prstGeom>
          <a:noFill/>
        </p:spPr>
        <p:txBody>
          <a:bodyPr wrap="square" rtlCol="0">
            <a:noAutofit/>
          </a:bodyPr>
          <a:lstStyle/>
          <a:p>
            <a:r>
              <a:rPr lang="fr-CA" sz="9603" b="1" dirty="0" err="1">
                <a:ln w="25400" cap="flat" cmpd="sng" algn="ctr">
                  <a:solidFill>
                    <a:srgbClr val="2C7C9F"/>
                  </a:solidFill>
                  <a:prstDash val="solid"/>
                  <a:round/>
                  <a:headEnd type="none" w="med" len="med"/>
                  <a:tailEnd type="none" w="med" len="med"/>
                </a:ln>
                <a:solidFill>
                  <a:schemeClr val="bg1"/>
                </a:solidFill>
                <a:latin typeface="Garamond"/>
                <a:cs typeface="Garamond"/>
              </a:rPr>
              <a:t>Soup</a:t>
            </a:r>
            <a:r>
              <a:rPr lang="fr-CA" sz="9603" b="1" dirty="0">
                <a:ln w="25400" cap="flat" cmpd="sng" algn="ctr">
                  <a:solidFill>
                    <a:srgbClr val="2C7C9F"/>
                  </a:solidFill>
                  <a:prstDash val="solid"/>
                  <a:round/>
                  <a:headEnd type="none" w="med" len="med"/>
                  <a:tailEnd type="none" w="med" len="med"/>
                </a:ln>
                <a:solidFill>
                  <a:schemeClr val="bg1"/>
                </a:solidFill>
                <a:latin typeface="Garamond"/>
                <a:cs typeface="Garamond"/>
              </a:rPr>
              <a:t> </a:t>
            </a:r>
            <a:r>
              <a:rPr lang="fr-CA" sz="9603" b="1" dirty="0" err="1">
                <a:ln w="25400" cap="flat" cmpd="sng" algn="ctr">
                  <a:solidFill>
                    <a:srgbClr val="2C7C9F"/>
                  </a:solidFill>
                  <a:prstDash val="solid"/>
                  <a:round/>
                  <a:headEnd type="none" w="med" len="med"/>
                  <a:tailEnd type="none" w="med" len="med"/>
                </a:ln>
                <a:solidFill>
                  <a:schemeClr val="bg1"/>
                </a:solidFill>
                <a:latin typeface="Garamond"/>
                <a:cs typeface="Garamond"/>
              </a:rPr>
              <a:t>Kitchens</a:t>
            </a:r>
            <a:endParaRPr lang="fr-FR" sz="96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Tree>
  </p:cSld>
  <p:clrMapOvr>
    <a:masterClrMapping/>
  </p:clrMapOvr>
  <p:transition advTm="116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3000"/>
                                        <p:tgtEl>
                                          <p:spTgt spid="7"/>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9"/>
                                        </p:tgtEl>
                                        <p:attrNameLst>
                                          <p:attrName>ppt_y</p:attrName>
                                        </p:attrNameLst>
                                      </p:cBhvr>
                                      <p:tavLst>
                                        <p:tav tm="0">
                                          <p:val>
                                            <p:strVal val="#ppt_y"/>
                                          </p:val>
                                        </p:tav>
                                        <p:tav tm="100000">
                                          <p:val>
                                            <p:strVal val="#ppt_y"/>
                                          </p:val>
                                        </p:tav>
                                      </p:tavLst>
                                    </p:anim>
                                    <p:anim calcmode="lin" valueType="num">
                                      <p:cBhvr>
                                        <p:cTn id="26"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Petit-format-Food-ban2.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1" name="ZoneTexte 10"/>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Works of SSVP in Canada</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9" name="ZoneTexte 8"/>
          <p:cNvSpPr txBox="1"/>
          <p:nvPr/>
        </p:nvSpPr>
        <p:spPr>
          <a:xfrm>
            <a:off x="335828" y="5051765"/>
            <a:ext cx="11342724" cy="1605730"/>
          </a:xfrm>
          <a:prstGeom prst="rect">
            <a:avLst/>
          </a:prstGeom>
          <a:noFill/>
        </p:spPr>
        <p:txBody>
          <a:bodyPr wrap="square" rtlCol="0">
            <a:noAutofit/>
          </a:bodyPr>
          <a:lstStyle/>
          <a:p>
            <a:r>
              <a:rPr lang="fr-CA" sz="9603" b="1" dirty="0">
                <a:ln w="25400" cap="flat" cmpd="sng" algn="ctr">
                  <a:solidFill>
                    <a:srgbClr val="2C7C9F"/>
                  </a:solidFill>
                  <a:prstDash val="solid"/>
                  <a:round/>
                  <a:headEnd type="none" w="med" len="med"/>
                  <a:tailEnd type="none" w="med" len="med"/>
                </a:ln>
                <a:solidFill>
                  <a:schemeClr val="bg1"/>
                </a:solidFill>
                <a:latin typeface="Garamond"/>
                <a:cs typeface="Garamond"/>
              </a:rPr>
              <a:t>Food </a:t>
            </a:r>
            <a:r>
              <a:rPr lang="fr-CA" sz="9603" b="1" dirty="0" err="1">
                <a:ln w="25400" cap="flat" cmpd="sng" algn="ctr">
                  <a:solidFill>
                    <a:srgbClr val="2C7C9F"/>
                  </a:solidFill>
                  <a:prstDash val="solid"/>
                  <a:round/>
                  <a:headEnd type="none" w="med" len="med"/>
                  <a:tailEnd type="none" w="med" len="med"/>
                </a:ln>
                <a:solidFill>
                  <a:schemeClr val="bg1"/>
                </a:solidFill>
                <a:latin typeface="Garamond"/>
                <a:cs typeface="Garamond"/>
              </a:rPr>
              <a:t>banks</a:t>
            </a:r>
            <a:endParaRPr lang="fr-FR" sz="96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Tree>
  </p:cSld>
  <p:clrMapOvr>
    <a:masterClrMapping/>
  </p:clrMapOvr>
  <p:transition advTm="107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3000"/>
                                        <p:tgtEl>
                                          <p:spTgt spid="6"/>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9"/>
                                        </p:tgtEl>
                                        <p:attrNameLst>
                                          <p:attrName>ppt_y</p:attrName>
                                        </p:attrNameLst>
                                      </p:cBhvr>
                                      <p:tavLst>
                                        <p:tav tm="0">
                                          <p:val>
                                            <p:strVal val="#ppt_y"/>
                                          </p:val>
                                        </p:tav>
                                        <p:tav tm="100000">
                                          <p:val>
                                            <p:strVal val="#ppt_y"/>
                                          </p:val>
                                        </p:tav>
                                      </p:tavLst>
                                    </p:anim>
                                    <p:anim calcmode="lin" valueType="num">
                                      <p:cBhvr>
                                        <p:cTn id="26"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Petit-format-vetements.jpg"/>
          <p:cNvPicPr>
            <a:picLocks noChangeAspect="1"/>
          </p:cNvPicPr>
          <p:nvPr/>
        </p:nvPicPr>
        <p:blipFill>
          <a:blip r:embed="rId3"/>
          <a:stretch>
            <a:fillRect/>
          </a:stretch>
        </p:blipFill>
        <p:spPr>
          <a:xfrm>
            <a:off x="1" y="14748"/>
            <a:ext cx="12192000" cy="6858000"/>
          </a:xfrm>
          <a:prstGeom prst="rect">
            <a:avLst/>
          </a:prstGeom>
          <a:ln>
            <a:noFill/>
          </a:ln>
          <a:effectLst>
            <a:softEdge rad="112500"/>
          </a:effectLst>
        </p:spPr>
      </p:pic>
      <p:sp>
        <p:nvSpPr>
          <p:cNvPr id="11" name="ZoneTexte 10"/>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Works of SSVP in Canada</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9" name="ZoneTexte 8"/>
          <p:cNvSpPr txBox="1"/>
          <p:nvPr/>
        </p:nvSpPr>
        <p:spPr>
          <a:xfrm>
            <a:off x="335828" y="3766696"/>
            <a:ext cx="11342724" cy="1577130"/>
          </a:xfrm>
          <a:prstGeom prst="rect">
            <a:avLst/>
          </a:prstGeom>
          <a:noFill/>
        </p:spPr>
        <p:txBody>
          <a:bodyPr wrap="square" rtlCol="0">
            <a:noAutofit/>
          </a:bodyPr>
          <a:lstStyle/>
          <a:p>
            <a:r>
              <a:rPr lang="fr-CA" sz="8900" b="1" dirty="0" err="1">
                <a:ln w="25400" cap="flat" cmpd="sng" algn="ctr">
                  <a:solidFill>
                    <a:srgbClr val="2C7C9F"/>
                  </a:solidFill>
                  <a:prstDash val="solid"/>
                  <a:round/>
                  <a:headEnd type="none" w="med" len="med"/>
                  <a:tailEnd type="none" w="med" len="med"/>
                </a:ln>
                <a:solidFill>
                  <a:schemeClr val="bg1"/>
                </a:solidFill>
                <a:latin typeface="Garamond"/>
                <a:cs typeface="Garamond"/>
              </a:rPr>
              <a:t>Material</a:t>
            </a:r>
            <a:r>
              <a:rPr lang="fr-CA" sz="8900" b="1" dirty="0">
                <a:ln w="25400" cap="flat" cmpd="sng" algn="ctr">
                  <a:solidFill>
                    <a:srgbClr val="2C7C9F"/>
                  </a:solidFill>
                  <a:prstDash val="solid"/>
                  <a:round/>
                  <a:headEnd type="none" w="med" len="med"/>
                  <a:tailEnd type="none" w="med" len="med"/>
                </a:ln>
                <a:solidFill>
                  <a:schemeClr val="bg1"/>
                </a:solidFill>
                <a:latin typeface="Garamond"/>
                <a:cs typeface="Garamond"/>
              </a:rPr>
              <a:t> help</a:t>
            </a:r>
            <a:br>
              <a:rPr lang="fr-CA" sz="8900" b="1" dirty="0">
                <a:ln w="25400" cap="flat" cmpd="sng" algn="ctr">
                  <a:solidFill>
                    <a:srgbClr val="2C7C9F"/>
                  </a:solidFill>
                  <a:prstDash val="solid"/>
                  <a:round/>
                  <a:headEnd type="none" w="med" len="med"/>
                  <a:tailEnd type="none" w="med" len="med"/>
                </a:ln>
                <a:solidFill>
                  <a:schemeClr val="bg1"/>
                </a:solidFill>
                <a:latin typeface="Garamond"/>
                <a:cs typeface="Garamond"/>
              </a:rPr>
            </a:br>
            <a:endParaRPr lang="fr-FR" sz="8900"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10" name="ZoneTexte 9"/>
          <p:cNvSpPr txBox="1"/>
          <p:nvPr/>
        </p:nvSpPr>
        <p:spPr>
          <a:xfrm>
            <a:off x="335827" y="4876531"/>
            <a:ext cx="11678552" cy="1577130"/>
          </a:xfrm>
          <a:prstGeom prst="rect">
            <a:avLst/>
          </a:prstGeom>
          <a:noFill/>
        </p:spPr>
        <p:txBody>
          <a:bodyPr wrap="square" rtlCol="0">
            <a:noAutofit/>
          </a:bodyPr>
          <a:lstStyle/>
          <a:p>
            <a:r>
              <a:rPr lang="en-GB" sz="8900" b="1" dirty="0">
                <a:ln w="25400" cap="flat" cmpd="sng" algn="ctr">
                  <a:solidFill>
                    <a:srgbClr val="2C7C9F"/>
                  </a:solidFill>
                  <a:prstDash val="solid"/>
                  <a:round/>
                  <a:headEnd type="none" w="med" len="med"/>
                  <a:tailEnd type="none" w="med" len="med"/>
                </a:ln>
                <a:solidFill>
                  <a:schemeClr val="bg1"/>
                </a:solidFill>
                <a:latin typeface="Garamond"/>
                <a:cs typeface="Garamond"/>
              </a:rPr>
              <a:t>Clothes &amp; accessories</a:t>
            </a:r>
            <a:endParaRPr lang="en-GB" sz="8900"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Tree>
  </p:cSld>
  <p:clrMapOvr>
    <a:masterClrMapping/>
  </p:clrMapOvr>
  <p:transition advTm="106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3000"/>
                                        <p:tgtEl>
                                          <p:spTgt spid="7"/>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9"/>
                                        </p:tgtEl>
                                        <p:attrNameLst>
                                          <p:attrName>ppt_y</p:attrName>
                                        </p:attrNameLst>
                                      </p:cBhvr>
                                      <p:tavLst>
                                        <p:tav tm="0">
                                          <p:val>
                                            <p:strVal val="#ppt_y"/>
                                          </p:val>
                                        </p:tav>
                                        <p:tav tm="100000">
                                          <p:val>
                                            <p:strVal val="#ppt_y"/>
                                          </p:val>
                                        </p:tav>
                                      </p:tavLst>
                                    </p:anim>
                                    <p:anim calcmode="lin" valueType="num">
                                      <p:cBhvr>
                                        <p:cTn id="26"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9"/>
                                        </p:tgtEl>
                                      </p:cBhvr>
                                    </p:animEffect>
                                  </p:childTnLst>
                                </p:cTn>
                              </p:par>
                              <p:par>
                                <p:cTn id="29" presetID="41" presetClass="entr" presetSubtype="0" fill="hold" grpId="0" nodeType="withEffect">
                                  <p:stCondLst>
                                    <p:cond delay="0"/>
                                  </p:stCondLst>
                                  <p:iterate type="lt">
                                    <p:tmPct val="10000"/>
                                  </p:iterate>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2" dur="1000" fill="hold"/>
                                        <p:tgtEl>
                                          <p:spTgt spid="10"/>
                                        </p:tgtEl>
                                        <p:attrNameLst>
                                          <p:attrName>ppt_y</p:attrName>
                                        </p:attrNameLst>
                                      </p:cBhvr>
                                      <p:tavLst>
                                        <p:tav tm="0">
                                          <p:val>
                                            <p:strVal val="#ppt_y"/>
                                          </p:val>
                                        </p:tav>
                                        <p:tav tm="100000">
                                          <p:val>
                                            <p:strVal val="#ppt_y"/>
                                          </p:val>
                                        </p:tav>
                                      </p:tavLst>
                                    </p:anim>
                                    <p:anim calcmode="lin" valueType="num">
                                      <p:cBhvr>
                                        <p:cTn id="33" dur="1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4" dur="1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5" dur="10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Petit-format-meubles.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1" name="ZoneTexte 10"/>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Works of SSVP in Canada</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9" name="ZoneTexte 8"/>
          <p:cNvSpPr txBox="1"/>
          <p:nvPr/>
        </p:nvSpPr>
        <p:spPr>
          <a:xfrm>
            <a:off x="335828" y="3854624"/>
            <a:ext cx="11520345" cy="1679042"/>
          </a:xfrm>
          <a:prstGeom prst="rect">
            <a:avLst/>
          </a:prstGeom>
          <a:noFill/>
        </p:spPr>
        <p:txBody>
          <a:bodyPr wrap="square" rtlCol="0">
            <a:noAutofit/>
          </a:bodyPr>
          <a:lstStyle/>
          <a:p>
            <a:r>
              <a:rPr lang="fr-CA" sz="9603" b="1" dirty="0" err="1">
                <a:ln w="25400" cap="flat" cmpd="sng" algn="ctr">
                  <a:solidFill>
                    <a:srgbClr val="2C7C9F"/>
                  </a:solidFill>
                  <a:prstDash val="solid"/>
                  <a:round/>
                  <a:headEnd type="none" w="med" len="med"/>
                  <a:tailEnd type="none" w="med" len="med"/>
                </a:ln>
                <a:solidFill>
                  <a:schemeClr val="bg1"/>
                </a:solidFill>
                <a:latin typeface="Garamond"/>
                <a:cs typeface="Garamond"/>
              </a:rPr>
              <a:t>Material</a:t>
            </a:r>
            <a:r>
              <a:rPr lang="fr-CA" sz="9603" b="1" dirty="0">
                <a:ln w="25400" cap="flat" cmpd="sng" algn="ctr">
                  <a:solidFill>
                    <a:srgbClr val="2C7C9F"/>
                  </a:solidFill>
                  <a:prstDash val="solid"/>
                  <a:round/>
                  <a:headEnd type="none" w="med" len="med"/>
                  <a:tailEnd type="none" w="med" len="med"/>
                </a:ln>
                <a:solidFill>
                  <a:schemeClr val="bg1"/>
                </a:solidFill>
                <a:latin typeface="Garamond"/>
                <a:cs typeface="Garamond"/>
              </a:rPr>
              <a:t> help</a:t>
            </a:r>
            <a:br>
              <a:rPr lang="fr-CA" sz="9603" b="1" dirty="0">
                <a:ln w="25400" cap="flat" cmpd="sng" algn="ctr">
                  <a:solidFill>
                    <a:srgbClr val="2C7C9F"/>
                  </a:solidFill>
                  <a:prstDash val="solid"/>
                  <a:round/>
                  <a:headEnd type="none" w="med" len="med"/>
                  <a:tailEnd type="none" w="med" len="med"/>
                </a:ln>
                <a:solidFill>
                  <a:schemeClr val="bg1"/>
                </a:solidFill>
                <a:latin typeface="Garamond"/>
                <a:cs typeface="Garamond"/>
              </a:rPr>
            </a:br>
            <a:endParaRPr lang="fr-FR" sz="96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10" name="ZoneTexte 9"/>
          <p:cNvSpPr txBox="1"/>
          <p:nvPr/>
        </p:nvSpPr>
        <p:spPr>
          <a:xfrm>
            <a:off x="335828" y="4881624"/>
            <a:ext cx="11520345" cy="1679042"/>
          </a:xfrm>
          <a:prstGeom prst="rect">
            <a:avLst/>
          </a:prstGeom>
          <a:noFill/>
        </p:spPr>
        <p:txBody>
          <a:bodyPr wrap="square" rtlCol="0">
            <a:noAutofit/>
          </a:bodyPr>
          <a:lstStyle/>
          <a:p>
            <a:r>
              <a:rPr lang="fr-CA" sz="9603" b="1">
                <a:ln w="25400" cap="flat" cmpd="sng" algn="ctr">
                  <a:solidFill>
                    <a:srgbClr val="2C7C9F"/>
                  </a:solidFill>
                  <a:prstDash val="solid"/>
                  <a:round/>
                  <a:headEnd type="none" w="med" len="med"/>
                  <a:tailEnd type="none" w="med" len="med"/>
                </a:ln>
                <a:solidFill>
                  <a:schemeClr val="bg1"/>
                </a:solidFill>
                <a:latin typeface="Garamond"/>
                <a:cs typeface="Garamond"/>
              </a:rPr>
              <a:t>Furniture</a:t>
            </a:r>
            <a:endParaRPr lang="fr-FR" sz="96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Tree>
  </p:cSld>
  <p:clrMapOvr>
    <a:masterClrMapping/>
  </p:clrMapOvr>
  <p:transition advTm="106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3000"/>
                                        <p:tgtEl>
                                          <p:spTgt spid="8"/>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9"/>
                                        </p:tgtEl>
                                        <p:attrNameLst>
                                          <p:attrName>ppt_y</p:attrName>
                                        </p:attrNameLst>
                                      </p:cBhvr>
                                      <p:tavLst>
                                        <p:tav tm="0">
                                          <p:val>
                                            <p:strVal val="#ppt_y"/>
                                          </p:val>
                                        </p:tav>
                                        <p:tav tm="100000">
                                          <p:val>
                                            <p:strVal val="#ppt_y"/>
                                          </p:val>
                                        </p:tav>
                                      </p:tavLst>
                                    </p:anim>
                                    <p:anim calcmode="lin" valueType="num">
                                      <p:cBhvr>
                                        <p:cTn id="26"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9"/>
                                        </p:tgtEl>
                                      </p:cBhvr>
                                    </p:animEffect>
                                  </p:childTnLst>
                                </p:cTn>
                              </p:par>
                              <p:par>
                                <p:cTn id="29" presetID="41" presetClass="entr" presetSubtype="0" fill="hold" grpId="0" nodeType="withEffect">
                                  <p:stCondLst>
                                    <p:cond delay="0"/>
                                  </p:stCondLst>
                                  <p:iterate type="lt">
                                    <p:tmPct val="10000"/>
                                  </p:iterate>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2" dur="1000" fill="hold"/>
                                        <p:tgtEl>
                                          <p:spTgt spid="10"/>
                                        </p:tgtEl>
                                        <p:attrNameLst>
                                          <p:attrName>ppt_y</p:attrName>
                                        </p:attrNameLst>
                                      </p:cBhvr>
                                      <p:tavLst>
                                        <p:tav tm="0">
                                          <p:val>
                                            <p:strVal val="#ppt_y"/>
                                          </p:val>
                                        </p:tav>
                                        <p:tav tm="100000">
                                          <p:val>
                                            <p:strVal val="#ppt_y"/>
                                          </p:val>
                                        </p:tav>
                                      </p:tavLst>
                                    </p:anim>
                                    <p:anim calcmode="lin" valueType="num">
                                      <p:cBhvr>
                                        <p:cTn id="33" dur="1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4" dur="1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5" dur="10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Petit-format-fournitures-scolaires.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1" name="ZoneTexte 10"/>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Works of SSVP in Canada</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9" name="ZoneTexte 8"/>
          <p:cNvSpPr txBox="1"/>
          <p:nvPr/>
        </p:nvSpPr>
        <p:spPr>
          <a:xfrm>
            <a:off x="335828" y="5051765"/>
            <a:ext cx="11520345" cy="1605730"/>
          </a:xfrm>
          <a:prstGeom prst="rect">
            <a:avLst/>
          </a:prstGeom>
          <a:noFill/>
        </p:spPr>
        <p:txBody>
          <a:bodyPr wrap="square" rtlCol="0">
            <a:noAutofit/>
          </a:bodyPr>
          <a:lstStyle/>
          <a:p>
            <a:r>
              <a:rPr lang="en-GB" sz="9003" b="1" dirty="0">
                <a:ln w="25400" cap="flat" cmpd="sng" algn="ctr">
                  <a:solidFill>
                    <a:srgbClr val="2C7C9F"/>
                  </a:solidFill>
                  <a:prstDash val="solid"/>
                  <a:round/>
                  <a:headEnd type="none" w="med" len="med"/>
                  <a:tailEnd type="none" w="med" len="med"/>
                </a:ln>
                <a:solidFill>
                  <a:schemeClr val="bg1"/>
                </a:solidFill>
                <a:latin typeface="Garamond"/>
                <a:cs typeface="Garamond"/>
              </a:rPr>
              <a:t>School supplies</a:t>
            </a:r>
            <a:endParaRPr lang="en-GB" sz="90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7" name="ZoneTexte 6"/>
          <p:cNvSpPr txBox="1"/>
          <p:nvPr/>
        </p:nvSpPr>
        <p:spPr>
          <a:xfrm>
            <a:off x="335828" y="4044749"/>
            <a:ext cx="11520345" cy="1605730"/>
          </a:xfrm>
          <a:prstGeom prst="rect">
            <a:avLst/>
          </a:prstGeom>
          <a:noFill/>
        </p:spPr>
        <p:txBody>
          <a:bodyPr wrap="square" rtlCol="0">
            <a:noAutofit/>
          </a:bodyPr>
          <a:lstStyle/>
          <a:p>
            <a:r>
              <a:rPr lang="en-GB" sz="9003" b="1" dirty="0">
                <a:ln w="25400" cap="flat" cmpd="sng" algn="ctr">
                  <a:solidFill>
                    <a:srgbClr val="2C7C9F"/>
                  </a:solidFill>
                  <a:prstDash val="solid"/>
                  <a:round/>
                  <a:headEnd type="none" w="med" len="med"/>
                  <a:tailEnd type="none" w="med" len="med"/>
                </a:ln>
                <a:solidFill>
                  <a:schemeClr val="bg1"/>
                </a:solidFill>
                <a:latin typeface="Garamond"/>
                <a:cs typeface="Garamond"/>
              </a:rPr>
              <a:t>Educational support</a:t>
            </a:r>
            <a:endParaRPr lang="en-GB" sz="90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Tree>
  </p:cSld>
  <p:clrMapOvr>
    <a:masterClrMapping/>
  </p:clrMapOvr>
  <p:transition advTm="107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3000"/>
                                        <p:tgtEl>
                                          <p:spTgt spid="8"/>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7"/>
                                        </p:tgtEl>
                                        <p:attrNameLst>
                                          <p:attrName>ppt_y</p:attrName>
                                        </p:attrNameLst>
                                      </p:cBhvr>
                                      <p:tavLst>
                                        <p:tav tm="0">
                                          <p:val>
                                            <p:strVal val="#ppt_y"/>
                                          </p:val>
                                        </p:tav>
                                        <p:tav tm="100000">
                                          <p:val>
                                            <p:strVal val="#ppt_y"/>
                                          </p:val>
                                        </p:tav>
                                      </p:tavLst>
                                    </p:anim>
                                    <p:anim calcmode="lin" valueType="num">
                                      <p:cBhvr>
                                        <p:cTn id="26" dur="1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7"/>
                                        </p:tgtEl>
                                      </p:cBhvr>
                                    </p:animEffect>
                                  </p:childTnLst>
                                </p:cTn>
                              </p:par>
                              <p:par>
                                <p:cTn id="29" presetID="41" presetClass="entr" presetSubtype="0" fill="hold" grpId="0" nodeType="withEffect">
                                  <p:stCondLst>
                                    <p:cond delay="0"/>
                                  </p:stCondLst>
                                  <p:iterate type="lt">
                                    <p:tmPct val="10000"/>
                                  </p:iterate>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2" dur="1000" fill="hold"/>
                                        <p:tgtEl>
                                          <p:spTgt spid="9"/>
                                        </p:tgtEl>
                                        <p:attrNameLst>
                                          <p:attrName>ppt_y</p:attrName>
                                        </p:attrNameLst>
                                      </p:cBhvr>
                                      <p:tavLst>
                                        <p:tav tm="0">
                                          <p:val>
                                            <p:strVal val="#ppt_y"/>
                                          </p:val>
                                        </p:tav>
                                        <p:tav tm="100000">
                                          <p:val>
                                            <p:strVal val="#ppt_y"/>
                                          </p:val>
                                        </p:tav>
                                      </p:tavLst>
                                    </p:anim>
                                    <p:anim calcmode="lin" valueType="num">
                                      <p:cBhvr>
                                        <p:cTn id="33"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4"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5"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9"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Petit-format-bourses-etudes.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1" name="ZoneTexte 10"/>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Works of SSVP in Canada</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9" name="ZoneTexte 8"/>
          <p:cNvSpPr txBox="1"/>
          <p:nvPr/>
        </p:nvSpPr>
        <p:spPr>
          <a:xfrm>
            <a:off x="335828" y="5051765"/>
            <a:ext cx="11520345" cy="1605730"/>
          </a:xfrm>
          <a:prstGeom prst="rect">
            <a:avLst/>
          </a:prstGeom>
          <a:noFill/>
        </p:spPr>
        <p:txBody>
          <a:bodyPr wrap="square" rtlCol="0">
            <a:noAutofit/>
          </a:bodyPr>
          <a:lstStyle/>
          <a:p>
            <a:r>
              <a:rPr lang="en-GB" sz="9003" b="1" dirty="0">
                <a:ln w="25400" cap="flat" cmpd="sng" algn="ctr">
                  <a:solidFill>
                    <a:srgbClr val="2C7C9F"/>
                  </a:solidFill>
                  <a:prstDash val="solid"/>
                  <a:round/>
                  <a:headEnd type="none" w="med" len="med"/>
                  <a:tailEnd type="none" w="med" len="med"/>
                </a:ln>
                <a:solidFill>
                  <a:schemeClr val="bg1"/>
                </a:solidFill>
                <a:latin typeface="Garamond"/>
                <a:cs typeface="Garamond"/>
              </a:rPr>
              <a:t>Scholarships</a:t>
            </a:r>
            <a:endParaRPr lang="en-GB" sz="90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7" name="ZoneTexte 6"/>
          <p:cNvSpPr txBox="1"/>
          <p:nvPr/>
        </p:nvSpPr>
        <p:spPr>
          <a:xfrm>
            <a:off x="335828" y="4044749"/>
            <a:ext cx="11520345" cy="1605730"/>
          </a:xfrm>
          <a:prstGeom prst="rect">
            <a:avLst/>
          </a:prstGeom>
          <a:noFill/>
        </p:spPr>
        <p:txBody>
          <a:bodyPr wrap="square" rtlCol="0">
            <a:noAutofit/>
          </a:bodyPr>
          <a:lstStyle/>
          <a:p>
            <a:r>
              <a:rPr lang="en-GB" sz="9003" b="1" dirty="0">
                <a:ln w="25400" cap="flat" cmpd="sng" algn="ctr">
                  <a:solidFill>
                    <a:srgbClr val="2C7C9F"/>
                  </a:solidFill>
                  <a:prstDash val="solid"/>
                  <a:round/>
                  <a:headEnd type="none" w="med" len="med"/>
                  <a:tailEnd type="none" w="med" len="med"/>
                </a:ln>
                <a:solidFill>
                  <a:schemeClr val="bg1"/>
                </a:solidFill>
                <a:latin typeface="Garamond"/>
                <a:cs typeface="Garamond"/>
              </a:rPr>
              <a:t>Educational support</a:t>
            </a:r>
            <a:endParaRPr lang="en-GB" sz="90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Tree>
  </p:cSld>
  <p:clrMapOvr>
    <a:masterClrMapping/>
  </p:clrMapOvr>
  <p:transition advTm="116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3000"/>
                                        <p:tgtEl>
                                          <p:spTgt spid="10"/>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7"/>
                                        </p:tgtEl>
                                        <p:attrNameLst>
                                          <p:attrName>ppt_y</p:attrName>
                                        </p:attrNameLst>
                                      </p:cBhvr>
                                      <p:tavLst>
                                        <p:tav tm="0">
                                          <p:val>
                                            <p:strVal val="#ppt_y"/>
                                          </p:val>
                                        </p:tav>
                                        <p:tav tm="100000">
                                          <p:val>
                                            <p:strVal val="#ppt_y"/>
                                          </p:val>
                                        </p:tav>
                                      </p:tavLst>
                                    </p:anim>
                                    <p:anim calcmode="lin" valueType="num">
                                      <p:cBhvr>
                                        <p:cTn id="26" dur="1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7"/>
                                        </p:tgtEl>
                                      </p:cBhvr>
                                    </p:animEffect>
                                  </p:childTnLst>
                                </p:cTn>
                              </p:par>
                              <p:par>
                                <p:cTn id="29" presetID="41" presetClass="entr" presetSubtype="0" fill="hold" grpId="0" nodeType="withEffect">
                                  <p:stCondLst>
                                    <p:cond delay="0"/>
                                  </p:stCondLst>
                                  <p:iterate type="lt">
                                    <p:tmPct val="10000"/>
                                  </p:iterate>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2" dur="1000" fill="hold"/>
                                        <p:tgtEl>
                                          <p:spTgt spid="9"/>
                                        </p:tgtEl>
                                        <p:attrNameLst>
                                          <p:attrName>ppt_y</p:attrName>
                                        </p:attrNameLst>
                                      </p:cBhvr>
                                      <p:tavLst>
                                        <p:tav tm="0">
                                          <p:val>
                                            <p:strVal val="#ppt_y"/>
                                          </p:val>
                                        </p:tav>
                                        <p:tav tm="100000">
                                          <p:val>
                                            <p:strVal val="#ppt_y"/>
                                          </p:val>
                                        </p:tav>
                                      </p:tavLst>
                                    </p:anim>
                                    <p:anim calcmode="lin" valueType="num">
                                      <p:cBhvr>
                                        <p:cTn id="33"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4"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5"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9"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Petit-format-immigration.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1" name="ZoneTexte 10"/>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Works of SSVP in Canada</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9" name="ZoneTexte 8"/>
          <p:cNvSpPr txBox="1"/>
          <p:nvPr/>
        </p:nvSpPr>
        <p:spPr>
          <a:xfrm>
            <a:off x="335828" y="5051765"/>
            <a:ext cx="11856171" cy="1605730"/>
          </a:xfrm>
          <a:prstGeom prst="rect">
            <a:avLst/>
          </a:prstGeom>
          <a:noFill/>
        </p:spPr>
        <p:txBody>
          <a:bodyPr wrap="square" rtlCol="0">
            <a:noAutofit/>
          </a:bodyPr>
          <a:lstStyle/>
          <a:p>
            <a:r>
              <a:rPr lang="en-GB" sz="8600" b="1" dirty="0">
                <a:ln w="25400" cap="flat" cmpd="sng" algn="ctr">
                  <a:solidFill>
                    <a:srgbClr val="2C7C9F"/>
                  </a:solidFill>
                  <a:prstDash val="solid"/>
                  <a:round/>
                  <a:headEnd type="none" w="med" len="med"/>
                  <a:tailEnd type="none" w="med" len="med"/>
                </a:ln>
                <a:solidFill>
                  <a:schemeClr val="bg1"/>
                </a:solidFill>
                <a:latin typeface="Garamond"/>
                <a:cs typeface="Garamond"/>
              </a:rPr>
              <a:t>Refugees &amp; immigrants</a:t>
            </a:r>
            <a:endParaRPr lang="en-GB" sz="8600"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7" name="ZoneTexte 6"/>
          <p:cNvSpPr txBox="1"/>
          <p:nvPr/>
        </p:nvSpPr>
        <p:spPr>
          <a:xfrm>
            <a:off x="335828" y="4044749"/>
            <a:ext cx="11520345" cy="1605730"/>
          </a:xfrm>
          <a:prstGeom prst="rect">
            <a:avLst/>
          </a:prstGeom>
          <a:noFill/>
        </p:spPr>
        <p:txBody>
          <a:bodyPr wrap="square" rtlCol="0">
            <a:noAutofit/>
          </a:bodyPr>
          <a:lstStyle/>
          <a:p>
            <a:r>
              <a:rPr lang="en-GB" sz="8600" b="1" dirty="0">
                <a:ln w="25400" cap="flat" cmpd="sng" algn="ctr">
                  <a:solidFill>
                    <a:srgbClr val="2C7C9F"/>
                  </a:solidFill>
                  <a:prstDash val="solid"/>
                  <a:round/>
                  <a:headEnd type="none" w="med" len="med"/>
                  <a:tailEnd type="none" w="med" len="med"/>
                </a:ln>
                <a:solidFill>
                  <a:schemeClr val="bg1"/>
                </a:solidFill>
                <a:latin typeface="Garamond"/>
                <a:cs typeface="Garamond"/>
              </a:rPr>
              <a:t>Help to</a:t>
            </a:r>
            <a:endParaRPr lang="en-GB" sz="8600"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Tree>
  </p:cSld>
  <p:clrMapOvr>
    <a:masterClrMapping/>
  </p:clrMapOvr>
  <p:transition advTm="108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3000"/>
                                        <p:tgtEl>
                                          <p:spTgt spid="8"/>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7"/>
                                        </p:tgtEl>
                                        <p:attrNameLst>
                                          <p:attrName>ppt_y</p:attrName>
                                        </p:attrNameLst>
                                      </p:cBhvr>
                                      <p:tavLst>
                                        <p:tav tm="0">
                                          <p:val>
                                            <p:strVal val="#ppt_y"/>
                                          </p:val>
                                        </p:tav>
                                        <p:tav tm="100000">
                                          <p:val>
                                            <p:strVal val="#ppt_y"/>
                                          </p:val>
                                        </p:tav>
                                      </p:tavLst>
                                    </p:anim>
                                    <p:anim calcmode="lin" valueType="num">
                                      <p:cBhvr>
                                        <p:cTn id="26" dur="1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7"/>
                                        </p:tgtEl>
                                      </p:cBhvr>
                                    </p:animEffect>
                                  </p:childTnLst>
                                </p:cTn>
                              </p:par>
                              <p:par>
                                <p:cTn id="29" presetID="41" presetClass="entr" presetSubtype="0" fill="hold" grpId="0" nodeType="withEffect">
                                  <p:stCondLst>
                                    <p:cond delay="0"/>
                                  </p:stCondLst>
                                  <p:iterate type="lt">
                                    <p:tmPct val="10000"/>
                                  </p:iterate>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2" dur="1000" fill="hold"/>
                                        <p:tgtEl>
                                          <p:spTgt spid="9"/>
                                        </p:tgtEl>
                                        <p:attrNameLst>
                                          <p:attrName>ppt_y</p:attrName>
                                        </p:attrNameLst>
                                      </p:cBhvr>
                                      <p:tavLst>
                                        <p:tav tm="0">
                                          <p:val>
                                            <p:strVal val="#ppt_y"/>
                                          </p:val>
                                        </p:tav>
                                        <p:tav tm="100000">
                                          <p:val>
                                            <p:strVal val="#ppt_y"/>
                                          </p:val>
                                        </p:tav>
                                      </p:tavLst>
                                    </p:anim>
                                    <p:anim calcmode="lin" valueType="num">
                                      <p:cBhvr>
                                        <p:cTn id="33"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4"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5"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9"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Petit-format-shelters.jpg"/>
          <p:cNvPicPr>
            <a:picLocks noChangeAspect="1"/>
          </p:cNvPicPr>
          <p:nvPr/>
        </p:nvPicPr>
        <p:blipFill>
          <a:blip r:embed="rId2"/>
          <a:stretch>
            <a:fillRect/>
          </a:stretch>
        </p:blipFill>
        <p:spPr>
          <a:xfrm>
            <a:off x="1" y="14748"/>
            <a:ext cx="12192000" cy="6858000"/>
          </a:xfrm>
          <a:prstGeom prst="rect">
            <a:avLst/>
          </a:prstGeom>
          <a:ln>
            <a:noFill/>
          </a:ln>
          <a:effectLst>
            <a:softEdge rad="112500"/>
          </a:effectLst>
        </p:spPr>
      </p:pic>
      <p:sp>
        <p:nvSpPr>
          <p:cNvPr id="11" name="ZoneTexte 10"/>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Works of SSVP in Canada</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9" name="ZoneTexte 8"/>
          <p:cNvSpPr txBox="1"/>
          <p:nvPr/>
        </p:nvSpPr>
        <p:spPr>
          <a:xfrm>
            <a:off x="348590" y="5111349"/>
            <a:ext cx="11482982" cy="1018675"/>
          </a:xfrm>
          <a:prstGeom prst="rect">
            <a:avLst/>
          </a:prstGeom>
          <a:noFill/>
        </p:spPr>
        <p:txBody>
          <a:bodyPr wrap="square" rtlCol="0">
            <a:noAutofit/>
          </a:bodyPr>
          <a:lstStyle/>
          <a:p>
            <a:r>
              <a:rPr lang="en-CA" sz="4900" b="1" dirty="0">
                <a:ln w="15875" cap="flat" cmpd="sng" algn="ctr">
                  <a:solidFill>
                    <a:srgbClr val="2C7C9F"/>
                  </a:solidFill>
                  <a:prstDash val="solid"/>
                  <a:round/>
                  <a:headEnd type="none" w="med" len="med"/>
                  <a:tailEnd type="none" w="med" len="med"/>
                </a:ln>
                <a:solidFill>
                  <a:schemeClr val="bg1"/>
                </a:solidFill>
                <a:latin typeface="Garamond"/>
                <a:cs typeface="Garamond"/>
              </a:rPr>
              <a:t>homeless, single mothers, abused persons</a:t>
            </a:r>
            <a:endParaRPr lang="en-GB" sz="4900" b="1" dirty="0">
              <a:ln w="15875"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7" name="ZoneTexte 6"/>
          <p:cNvSpPr txBox="1"/>
          <p:nvPr/>
        </p:nvSpPr>
        <p:spPr>
          <a:xfrm>
            <a:off x="335828" y="4059496"/>
            <a:ext cx="11856173" cy="1884103"/>
          </a:xfrm>
          <a:prstGeom prst="rect">
            <a:avLst/>
          </a:prstGeom>
          <a:noFill/>
        </p:spPr>
        <p:txBody>
          <a:bodyPr wrap="square" rtlCol="0">
            <a:noAutofit/>
          </a:bodyPr>
          <a:lstStyle/>
          <a:p>
            <a:r>
              <a:rPr lang="en-GB" sz="9003" b="1" dirty="0">
                <a:ln w="25400" cap="flat" cmpd="sng" algn="ctr">
                  <a:solidFill>
                    <a:srgbClr val="2C7C9F"/>
                  </a:solidFill>
                  <a:prstDash val="solid"/>
                  <a:round/>
                  <a:headEnd type="none" w="med" len="med"/>
                  <a:tailEnd type="none" w="med" len="med"/>
                </a:ln>
                <a:solidFill>
                  <a:schemeClr val="bg1"/>
                </a:solidFill>
                <a:latin typeface="Garamond"/>
                <a:cs typeface="Garamond"/>
              </a:rPr>
              <a:t>Shelters</a:t>
            </a:r>
            <a:endParaRPr lang="en-GB" sz="90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Tree>
  </p:cSld>
  <p:clrMapOvr>
    <a:masterClrMapping/>
  </p:clrMapOvr>
  <p:transition advTm="115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3000"/>
                                        <p:tgtEl>
                                          <p:spTgt spid="10"/>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7"/>
                                        </p:tgtEl>
                                        <p:attrNameLst>
                                          <p:attrName>ppt_y</p:attrName>
                                        </p:attrNameLst>
                                      </p:cBhvr>
                                      <p:tavLst>
                                        <p:tav tm="0">
                                          <p:val>
                                            <p:strVal val="#ppt_y"/>
                                          </p:val>
                                        </p:tav>
                                        <p:tav tm="100000">
                                          <p:val>
                                            <p:strVal val="#ppt_y"/>
                                          </p:val>
                                        </p:tav>
                                      </p:tavLst>
                                    </p:anim>
                                    <p:anim calcmode="lin" valueType="num">
                                      <p:cBhvr>
                                        <p:cTn id="26" dur="1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7"/>
                                        </p:tgtEl>
                                      </p:cBhvr>
                                    </p:animEffect>
                                  </p:childTnLst>
                                </p:cTn>
                              </p:par>
                              <p:par>
                                <p:cTn id="29" presetID="41" presetClass="entr" presetSubtype="0" fill="hold" grpId="0" nodeType="withEffect">
                                  <p:stCondLst>
                                    <p:cond delay="0"/>
                                  </p:stCondLst>
                                  <p:iterate type="lt">
                                    <p:tmPct val="10000"/>
                                  </p:iterate>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2" dur="1000" fill="hold"/>
                                        <p:tgtEl>
                                          <p:spTgt spid="9"/>
                                        </p:tgtEl>
                                        <p:attrNameLst>
                                          <p:attrName>ppt_y</p:attrName>
                                        </p:attrNameLst>
                                      </p:cBhvr>
                                      <p:tavLst>
                                        <p:tav tm="0">
                                          <p:val>
                                            <p:strVal val="#ppt_y"/>
                                          </p:val>
                                        </p:tav>
                                        <p:tav tm="100000">
                                          <p:val>
                                            <p:strVal val="#ppt_y"/>
                                          </p:val>
                                        </p:tav>
                                      </p:tavLst>
                                    </p:anim>
                                    <p:anim calcmode="lin" valueType="num">
                                      <p:cBhvr>
                                        <p:cTn id="33"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4"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5"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9"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Petit-format-camps.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1" name="ZoneTexte 10"/>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Works of SSVP in Canada</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7" name="ZoneTexte 6"/>
          <p:cNvSpPr txBox="1"/>
          <p:nvPr/>
        </p:nvSpPr>
        <p:spPr>
          <a:xfrm>
            <a:off x="335828" y="4877109"/>
            <a:ext cx="11520345" cy="1605730"/>
          </a:xfrm>
          <a:prstGeom prst="rect">
            <a:avLst/>
          </a:prstGeom>
          <a:noFill/>
        </p:spPr>
        <p:txBody>
          <a:bodyPr wrap="square" rtlCol="0">
            <a:noAutofit/>
          </a:bodyPr>
          <a:lstStyle/>
          <a:p>
            <a:r>
              <a:rPr lang="en-GB" sz="9003" b="1" dirty="0">
                <a:ln w="25400" cap="flat" cmpd="sng" algn="ctr">
                  <a:solidFill>
                    <a:srgbClr val="2C7C9F"/>
                  </a:solidFill>
                  <a:prstDash val="solid"/>
                  <a:round/>
                  <a:headEnd type="none" w="med" len="med"/>
                  <a:tailEnd type="none" w="med" len="med"/>
                </a:ln>
                <a:solidFill>
                  <a:schemeClr val="bg1"/>
                </a:solidFill>
                <a:latin typeface="Garamond"/>
                <a:cs typeface="Garamond"/>
              </a:rPr>
              <a:t>Summer camps</a:t>
            </a:r>
            <a:endParaRPr lang="en-GB" sz="90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Tree>
  </p:cSld>
  <p:clrMapOvr>
    <a:masterClrMapping/>
  </p:clrMapOvr>
  <p:transition advTm="113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par>
                          <p:cTn id="14" fill="hold">
                            <p:stCondLst>
                              <p:cond delay="3000"/>
                            </p:stCondLst>
                            <p:childTnLst>
                              <p:par>
                                <p:cTn id="15" presetID="10" presetClass="exit" presetSubtype="0" fill="hold" grpId="1" nodeType="afterEffect">
                                  <p:stCondLst>
                                    <p:cond delay="0"/>
                                  </p:stCondLst>
                                  <p:childTnLst>
                                    <p:animEffect transition="out" filter="fade">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3000"/>
                                        <p:tgtEl>
                                          <p:spTgt spid="6"/>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7"/>
                                        </p:tgtEl>
                                        <p:attrNameLst>
                                          <p:attrName>ppt_y</p:attrName>
                                        </p:attrNameLst>
                                      </p:cBhvr>
                                      <p:tavLst>
                                        <p:tav tm="0">
                                          <p:val>
                                            <p:strVal val="#ppt_y"/>
                                          </p:val>
                                        </p:tav>
                                        <p:tav tm="100000">
                                          <p:val>
                                            <p:strVal val="#ppt_y"/>
                                          </p:val>
                                        </p:tav>
                                      </p:tavLst>
                                    </p:anim>
                                    <p:anim calcmode="lin" valueType="num">
                                      <p:cBhvr>
                                        <p:cTn id="26" dur="1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6335441"/>
            <a:ext cx="12192000" cy="554821"/>
          </a:xfrm>
          <a:prstGeom prst="rect">
            <a:avLst/>
          </a:prstGeom>
          <a:solidFill>
            <a:srgbClr val="005B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7" name="Rectangle 6"/>
          <p:cNvSpPr/>
          <p:nvPr/>
        </p:nvSpPr>
        <p:spPr>
          <a:xfrm>
            <a:off x="1" y="6334464"/>
            <a:ext cx="12192000" cy="45731"/>
          </a:xfrm>
          <a:prstGeom prst="rect">
            <a:avLst/>
          </a:prstGeom>
          <a:solidFill>
            <a:srgbClr val="D12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8" name="ZoneTexte 7"/>
          <p:cNvSpPr txBox="1"/>
          <p:nvPr/>
        </p:nvSpPr>
        <p:spPr>
          <a:xfrm>
            <a:off x="928579" y="991774"/>
            <a:ext cx="10351143" cy="938964"/>
          </a:xfrm>
          <a:prstGeom prst="rect">
            <a:avLst/>
          </a:prstGeom>
          <a:noFill/>
        </p:spPr>
        <p:txBody>
          <a:bodyPr wrap="square" rtlCol="0">
            <a:spAutoFit/>
          </a:bodyPr>
          <a:lstStyle/>
          <a:p>
            <a:r>
              <a:rPr lang="fr-FR" sz="5502" dirty="0" err="1">
                <a:solidFill>
                  <a:srgbClr val="005B9C"/>
                </a:solidFill>
                <a:latin typeface="Garamond"/>
                <a:cs typeface="Garamond"/>
              </a:rPr>
              <a:t>Blessed</a:t>
            </a:r>
            <a:r>
              <a:rPr lang="fr-FR" sz="5502" dirty="0">
                <a:solidFill>
                  <a:srgbClr val="005B9C"/>
                </a:solidFill>
                <a:latin typeface="Garamond"/>
                <a:cs typeface="Garamond"/>
              </a:rPr>
              <a:t> Frédéric Ozanam</a:t>
            </a:r>
          </a:p>
        </p:txBody>
      </p:sp>
      <p:pic>
        <p:nvPicPr>
          <p:cNvPr id="9" name="Image 8" descr="Ozanam.png"/>
          <p:cNvPicPr>
            <a:picLocks noChangeAspect="1"/>
          </p:cNvPicPr>
          <p:nvPr/>
        </p:nvPicPr>
        <p:blipFill>
          <a:blip r:embed="rId2"/>
          <a:stretch>
            <a:fillRect/>
          </a:stretch>
        </p:blipFill>
        <p:spPr>
          <a:xfrm>
            <a:off x="1844234" y="2024598"/>
            <a:ext cx="2383998" cy="3530268"/>
          </a:xfrm>
          <a:prstGeom prst="rect">
            <a:avLst/>
          </a:prstGeom>
        </p:spPr>
      </p:pic>
      <p:sp>
        <p:nvSpPr>
          <p:cNvPr id="10" name="ZoneTexte 9"/>
          <p:cNvSpPr txBox="1"/>
          <p:nvPr/>
        </p:nvSpPr>
        <p:spPr>
          <a:xfrm>
            <a:off x="4375711" y="2019289"/>
            <a:ext cx="6461623" cy="3831972"/>
          </a:xfrm>
          <a:prstGeom prst="rect">
            <a:avLst/>
          </a:prstGeom>
          <a:noFill/>
        </p:spPr>
        <p:txBody>
          <a:bodyPr wrap="square" rtlCol="0">
            <a:spAutoFit/>
          </a:bodyPr>
          <a:lstStyle/>
          <a:p>
            <a:r>
              <a:rPr lang="en-US" sz="4500" i="1" dirty="0">
                <a:solidFill>
                  <a:srgbClr val="005B9C"/>
                </a:solidFill>
                <a:latin typeface="Garamond"/>
                <a:cs typeface="Garamond"/>
              </a:rPr>
              <a:t>“Charity is the Samaritan who pours oil on the wounds of the traveler who has been attacked. It is justice’s role to prevent the attack.” </a:t>
            </a:r>
            <a:endParaRPr lang="fr-CA" sz="4500" i="1" dirty="0">
              <a:solidFill>
                <a:srgbClr val="005B9C"/>
              </a:solidFill>
              <a:latin typeface="Garamond"/>
              <a:cs typeface="Garamond"/>
            </a:endParaRPr>
          </a:p>
          <a:p>
            <a:endParaRPr lang="fr-FR" sz="1801" dirty="0"/>
          </a:p>
        </p:txBody>
      </p:sp>
    </p:spTree>
  </p:cSld>
  <p:clrMapOvr>
    <a:masterClrMapping/>
  </p:clrMapOvr>
  <p:transition spd="slow" advTm="863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000" fill="hold"/>
                                        <p:tgtEl>
                                          <p:spTgt spid="10"/>
                                        </p:tgtEl>
                                        <p:attrNameLst>
                                          <p:attrName>ppt_x</p:attrName>
                                        </p:attrNameLst>
                                      </p:cBhvr>
                                      <p:tavLst>
                                        <p:tav tm="0">
                                          <p:val>
                                            <p:strVal val="#ppt_x"/>
                                          </p:val>
                                        </p:tav>
                                        <p:tav tm="100000">
                                          <p:val>
                                            <p:strVal val="#ppt_x"/>
                                          </p:val>
                                        </p:tav>
                                      </p:tavLst>
                                    </p:anim>
                                    <p:anim calcmode="lin" valueType="num">
                                      <p:cBhvr additive="base">
                                        <p:cTn id="8" dur="3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4" presetClass="entr" presetSubtype="32" fill="hold" nodeType="after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box(out)">
                                      <p:cBhvr>
                                        <p:cTn id="12" dur="2000"/>
                                        <p:tgtEl>
                                          <p:spTgt spid="9"/>
                                        </p:tgtEl>
                                      </p:cBhvr>
                                    </p:animEffect>
                                  </p:childTnLst>
                                </p:cTn>
                              </p:par>
                            </p:childTnLst>
                          </p:cTn>
                        </p:par>
                        <p:par>
                          <p:cTn id="13" fill="hold">
                            <p:stCondLst>
                              <p:cond delay="6000"/>
                            </p:stCondLst>
                            <p:childTnLst>
                              <p:par>
                                <p:cTn id="14" presetID="10" presetClass="entr" presetSubtype="0" fill="hold" grpId="0" nodeType="after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Petit-format-twinning.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1" name="ZoneTexte 10"/>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Works of SSVP in Canada</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7" name="ZoneTexte 6"/>
          <p:cNvSpPr txBox="1"/>
          <p:nvPr/>
        </p:nvSpPr>
        <p:spPr>
          <a:xfrm>
            <a:off x="335828" y="4164826"/>
            <a:ext cx="11520345" cy="1605730"/>
          </a:xfrm>
          <a:prstGeom prst="rect">
            <a:avLst/>
          </a:prstGeom>
          <a:noFill/>
        </p:spPr>
        <p:txBody>
          <a:bodyPr wrap="square" rtlCol="0">
            <a:noAutofit/>
          </a:bodyPr>
          <a:lstStyle/>
          <a:p>
            <a:r>
              <a:rPr lang="en-GB" sz="9003" b="1" dirty="0">
                <a:ln w="25400" cap="flat" cmpd="sng" algn="ctr">
                  <a:solidFill>
                    <a:srgbClr val="2C7C9F"/>
                  </a:solidFill>
                  <a:prstDash val="solid"/>
                  <a:round/>
                  <a:headEnd type="none" w="med" len="med"/>
                  <a:tailEnd type="none" w="med" len="med"/>
                </a:ln>
                <a:solidFill>
                  <a:schemeClr val="bg1"/>
                </a:solidFill>
                <a:latin typeface="Garamond"/>
                <a:cs typeface="Garamond"/>
              </a:rPr>
              <a:t>Twinning with</a:t>
            </a:r>
            <a:endParaRPr lang="en-GB" sz="90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6" name="ZoneTexte 5"/>
          <p:cNvSpPr txBox="1"/>
          <p:nvPr/>
        </p:nvSpPr>
        <p:spPr>
          <a:xfrm>
            <a:off x="335828" y="5129444"/>
            <a:ext cx="11520345" cy="1605730"/>
          </a:xfrm>
          <a:prstGeom prst="rect">
            <a:avLst/>
          </a:prstGeom>
          <a:noFill/>
        </p:spPr>
        <p:txBody>
          <a:bodyPr wrap="square" rtlCol="0">
            <a:noAutofit/>
          </a:bodyPr>
          <a:lstStyle/>
          <a:p>
            <a:r>
              <a:rPr lang="en-GB" sz="9003" b="1" dirty="0">
                <a:ln w="25400" cap="flat" cmpd="sng" algn="ctr">
                  <a:solidFill>
                    <a:srgbClr val="2C7C9F"/>
                  </a:solidFill>
                  <a:prstDash val="solid"/>
                  <a:round/>
                  <a:headEnd type="none" w="med" len="med"/>
                  <a:tailEnd type="none" w="med" len="med"/>
                </a:ln>
                <a:solidFill>
                  <a:schemeClr val="bg1"/>
                </a:solidFill>
                <a:latin typeface="Garamond"/>
                <a:cs typeface="Garamond"/>
              </a:rPr>
              <a:t>other countries</a:t>
            </a:r>
            <a:endParaRPr lang="en-GB" sz="90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Tree>
  </p:cSld>
  <p:clrMapOvr>
    <a:masterClrMapping/>
  </p:clrMapOvr>
  <p:transition advTm="108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3000"/>
                                        <p:tgtEl>
                                          <p:spTgt spid="9"/>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6"/>
                                        </p:tgtEl>
                                        <p:attrNameLst>
                                          <p:attrName>ppt_y</p:attrName>
                                        </p:attrNameLst>
                                      </p:cBhvr>
                                      <p:tavLst>
                                        <p:tav tm="0">
                                          <p:val>
                                            <p:strVal val="#ppt_y"/>
                                          </p:val>
                                        </p:tav>
                                        <p:tav tm="100000">
                                          <p:val>
                                            <p:strVal val="#ppt_y"/>
                                          </p:val>
                                        </p:tav>
                                      </p:tavLst>
                                    </p:anim>
                                    <p:anim calcmode="lin" valueType="num">
                                      <p:cBhvr>
                                        <p:cTn id="26" dur="10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6"/>
                                        </p:tgtEl>
                                      </p:cBhvr>
                                    </p:animEffect>
                                  </p:childTnLst>
                                </p:cTn>
                              </p:par>
                              <p:par>
                                <p:cTn id="29" presetID="41" presetClass="entr" presetSubtype="0" fill="hold" grpId="0" nodeType="withEffect">
                                  <p:stCondLst>
                                    <p:cond delay="0"/>
                                  </p:stCondLst>
                                  <p:iterate type="lt">
                                    <p:tmPct val="10000"/>
                                  </p:iterate>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2" dur="1000" fill="hold"/>
                                        <p:tgtEl>
                                          <p:spTgt spid="7"/>
                                        </p:tgtEl>
                                        <p:attrNameLst>
                                          <p:attrName>ppt_y</p:attrName>
                                        </p:attrNameLst>
                                      </p:cBhvr>
                                      <p:tavLst>
                                        <p:tav tm="0">
                                          <p:val>
                                            <p:strVal val="#ppt_y"/>
                                          </p:val>
                                        </p:tav>
                                        <p:tav tm="100000">
                                          <p:val>
                                            <p:strVal val="#ppt_y"/>
                                          </p:val>
                                        </p:tav>
                                      </p:tavLst>
                                    </p:anim>
                                    <p:anim calcmode="lin" valueType="num">
                                      <p:cBhvr>
                                        <p:cTn id="33" dur="1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4" dur="1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5" dur="10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7"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Petit-format-urgence.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1" name="ZoneTexte 10"/>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Works of SSVP in Canada</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7" name="ZoneTexte 6"/>
          <p:cNvSpPr txBox="1"/>
          <p:nvPr/>
        </p:nvSpPr>
        <p:spPr>
          <a:xfrm>
            <a:off x="335828" y="3805116"/>
            <a:ext cx="11993824" cy="1605730"/>
          </a:xfrm>
          <a:prstGeom prst="rect">
            <a:avLst/>
          </a:prstGeom>
          <a:noFill/>
        </p:spPr>
        <p:txBody>
          <a:bodyPr wrap="square" rtlCol="0">
            <a:noAutofit/>
          </a:bodyPr>
          <a:lstStyle/>
          <a:p>
            <a:r>
              <a:rPr lang="en-GB" sz="9003" b="1" dirty="0">
                <a:ln w="25400" cap="flat" cmpd="sng" algn="ctr">
                  <a:solidFill>
                    <a:srgbClr val="2C7C9F"/>
                  </a:solidFill>
                  <a:prstDash val="solid"/>
                  <a:round/>
                  <a:headEnd type="none" w="med" len="med"/>
                  <a:tailEnd type="none" w="med" len="med"/>
                </a:ln>
                <a:solidFill>
                  <a:schemeClr val="bg1"/>
                </a:solidFill>
                <a:latin typeface="Garamond"/>
                <a:cs typeface="Garamond"/>
              </a:rPr>
              <a:t>Emergency relief</a:t>
            </a:r>
            <a:endParaRPr lang="en-GB" sz="90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6" name="ZoneTexte 5"/>
          <p:cNvSpPr txBox="1"/>
          <p:nvPr/>
        </p:nvSpPr>
        <p:spPr>
          <a:xfrm>
            <a:off x="335828" y="5139031"/>
            <a:ext cx="11520345" cy="1280748"/>
          </a:xfrm>
          <a:prstGeom prst="rect">
            <a:avLst/>
          </a:prstGeom>
          <a:noFill/>
        </p:spPr>
        <p:txBody>
          <a:bodyPr wrap="square" rtlCol="0">
            <a:noAutofit/>
          </a:bodyPr>
          <a:lstStyle/>
          <a:p>
            <a:r>
              <a:rPr lang="en-GB" sz="4600" b="1" dirty="0">
                <a:ln w="25400" cap="flat" cmpd="sng" algn="ctr">
                  <a:solidFill>
                    <a:srgbClr val="2C7C9F"/>
                  </a:solidFill>
                  <a:prstDash val="solid"/>
                  <a:round/>
                  <a:headEnd type="none" w="med" len="med"/>
                  <a:tailEnd type="none" w="med" len="med"/>
                </a:ln>
                <a:solidFill>
                  <a:schemeClr val="bg1"/>
                </a:solidFill>
                <a:latin typeface="Garamond"/>
                <a:cs typeface="Garamond"/>
              </a:rPr>
              <a:t>National &amp; International</a:t>
            </a:r>
            <a:endParaRPr lang="en-GB" sz="4600"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8" name="ZoneTexte 7"/>
          <p:cNvSpPr txBox="1"/>
          <p:nvPr/>
        </p:nvSpPr>
        <p:spPr>
          <a:xfrm>
            <a:off x="335828" y="5799859"/>
            <a:ext cx="11856171" cy="846684"/>
          </a:xfrm>
          <a:prstGeom prst="rect">
            <a:avLst/>
          </a:prstGeom>
          <a:noFill/>
        </p:spPr>
        <p:txBody>
          <a:bodyPr wrap="square" rtlCol="0">
            <a:noAutofit/>
          </a:bodyPr>
          <a:lstStyle/>
          <a:p>
            <a:r>
              <a:rPr lang="en-CA" sz="4600" b="1" dirty="0">
                <a:ln w="25400" cap="flat" cmpd="sng" algn="ctr">
                  <a:solidFill>
                    <a:srgbClr val="2C7C9F"/>
                  </a:solidFill>
                  <a:prstDash val="solid"/>
                  <a:round/>
                  <a:headEnd type="none" w="med" len="med"/>
                  <a:tailEnd type="none" w="med" len="med"/>
                </a:ln>
                <a:solidFill>
                  <a:schemeClr val="bg1"/>
                </a:solidFill>
                <a:latin typeface="Garamond"/>
                <a:cs typeface="Garamond"/>
              </a:rPr>
              <a:t>Natural disasters and humanitarian disasters</a:t>
            </a:r>
            <a:endParaRPr lang="en-GB" sz="4600" b="1"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Tree>
  </p:cSld>
  <p:clrMapOvr>
    <a:masterClrMapping/>
  </p:clrMapOvr>
  <p:transition advTm="117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3000"/>
                                        <p:tgtEl>
                                          <p:spTgt spid="10"/>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7"/>
                                        </p:tgtEl>
                                        <p:attrNameLst>
                                          <p:attrName>ppt_y</p:attrName>
                                        </p:attrNameLst>
                                      </p:cBhvr>
                                      <p:tavLst>
                                        <p:tav tm="0">
                                          <p:val>
                                            <p:strVal val="#ppt_y"/>
                                          </p:val>
                                        </p:tav>
                                        <p:tav tm="100000">
                                          <p:val>
                                            <p:strVal val="#ppt_y"/>
                                          </p:val>
                                        </p:tav>
                                      </p:tavLst>
                                    </p:anim>
                                    <p:anim calcmode="lin" valueType="num">
                                      <p:cBhvr>
                                        <p:cTn id="26" dur="1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7"/>
                                        </p:tgtEl>
                                      </p:cBhvr>
                                    </p:animEffect>
                                  </p:childTnLst>
                                </p:cTn>
                              </p:par>
                              <p:par>
                                <p:cTn id="29" presetID="41" presetClass="entr" presetSubtype="0" fill="hold" grpId="0" nodeType="withEffect">
                                  <p:stCondLst>
                                    <p:cond delay="0"/>
                                  </p:stCondLst>
                                  <p:iterate type="lt">
                                    <p:tmPct val="10000"/>
                                  </p:iterate>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2" dur="1000" fill="hold"/>
                                        <p:tgtEl>
                                          <p:spTgt spid="6"/>
                                        </p:tgtEl>
                                        <p:attrNameLst>
                                          <p:attrName>ppt_y</p:attrName>
                                        </p:attrNameLst>
                                      </p:cBhvr>
                                      <p:tavLst>
                                        <p:tav tm="0">
                                          <p:val>
                                            <p:strVal val="#ppt_y"/>
                                          </p:val>
                                        </p:tav>
                                        <p:tav tm="100000">
                                          <p:val>
                                            <p:strVal val="#ppt_y"/>
                                          </p:val>
                                        </p:tav>
                                      </p:tavLst>
                                    </p:anim>
                                    <p:anim calcmode="lin" valueType="num">
                                      <p:cBhvr>
                                        <p:cTn id="33" dur="10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4" dur="10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5" dur="1000" tmFilter="0,0; .5, 1; 1, 1"/>
                                        <p:tgtEl>
                                          <p:spTgt spid="6"/>
                                        </p:tgtEl>
                                      </p:cBhvr>
                                    </p:animEffect>
                                  </p:childTnLst>
                                </p:cTn>
                              </p:par>
                              <p:par>
                                <p:cTn id="36" presetID="41" presetClass="entr" presetSubtype="0" fill="hold" grpId="0" nodeType="withEffect">
                                  <p:stCondLst>
                                    <p:cond delay="0"/>
                                  </p:stCondLst>
                                  <p:iterate type="lt">
                                    <p:tmPct val="10000"/>
                                  </p:iterate>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9" dur="1000" fill="hold"/>
                                        <p:tgtEl>
                                          <p:spTgt spid="8"/>
                                        </p:tgtEl>
                                        <p:attrNameLst>
                                          <p:attrName>ppt_y</p:attrName>
                                        </p:attrNameLst>
                                      </p:cBhvr>
                                      <p:tavLst>
                                        <p:tav tm="0">
                                          <p:val>
                                            <p:strVal val="#ppt_y"/>
                                          </p:val>
                                        </p:tav>
                                        <p:tav tm="100000">
                                          <p:val>
                                            <p:strVal val="#ppt_y"/>
                                          </p:val>
                                        </p:tav>
                                      </p:tavLst>
                                    </p:anim>
                                    <p:anim calcmode="lin" valueType="num">
                                      <p:cBhvr>
                                        <p:cTn id="40" dur="10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41" dur="10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42" dur="10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7" grpId="0"/>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Petit-format-Visite-Plex.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1" name="ZoneTexte 10"/>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Works of SSVP in Canada</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7" name="ZoneTexte 6"/>
          <p:cNvSpPr txBox="1"/>
          <p:nvPr/>
        </p:nvSpPr>
        <p:spPr>
          <a:xfrm>
            <a:off x="158207" y="2555924"/>
            <a:ext cx="11825269" cy="1605730"/>
          </a:xfrm>
          <a:prstGeom prst="rect">
            <a:avLst/>
          </a:prstGeom>
          <a:noFill/>
        </p:spPr>
        <p:txBody>
          <a:bodyPr wrap="square" rtlCol="0">
            <a:noAutofit/>
          </a:bodyPr>
          <a:lstStyle/>
          <a:p>
            <a:pPr algn="ctr"/>
            <a:r>
              <a:rPr lang="en-GB" sz="9003" b="1" dirty="0">
                <a:ln w="25400" cap="flat" cmpd="sng" algn="ctr">
                  <a:solidFill>
                    <a:srgbClr val="005B9C"/>
                  </a:solidFill>
                  <a:prstDash val="solid"/>
                  <a:round/>
                  <a:headEnd type="none" w="med" len="med"/>
                  <a:tailEnd type="none" w="med" len="med"/>
                </a:ln>
                <a:solidFill>
                  <a:schemeClr val="bg1"/>
                </a:solidFill>
                <a:latin typeface="Garamond"/>
                <a:cs typeface="Garamond"/>
              </a:rPr>
              <a:t>Number of visits made</a:t>
            </a:r>
          </a:p>
        </p:txBody>
      </p:sp>
      <p:sp>
        <p:nvSpPr>
          <p:cNvPr id="6" name="ZoneTexte 5"/>
          <p:cNvSpPr txBox="1"/>
          <p:nvPr/>
        </p:nvSpPr>
        <p:spPr>
          <a:xfrm>
            <a:off x="3565083" y="4915315"/>
            <a:ext cx="5005468" cy="1943542"/>
          </a:xfrm>
          <a:prstGeom prst="rect">
            <a:avLst/>
          </a:prstGeom>
          <a:noFill/>
        </p:spPr>
        <p:txBody>
          <a:bodyPr wrap="square" rtlCol="0">
            <a:noAutofit/>
          </a:bodyPr>
          <a:lstStyle/>
          <a:p>
            <a:pPr algn="ctr"/>
            <a:r>
              <a:rPr lang="en-GB" sz="11003" b="1" dirty="0">
                <a:ln w="25400" cap="flat" cmpd="sng" algn="ctr">
                  <a:solidFill>
                    <a:schemeClr val="bg1"/>
                  </a:solidFill>
                  <a:prstDash val="solid"/>
                  <a:round/>
                  <a:headEnd type="none" w="med" len="med"/>
                  <a:tailEnd type="none" w="med" len="med"/>
                </a:ln>
                <a:solidFill>
                  <a:srgbClr val="D1252B"/>
                </a:solidFill>
                <a:latin typeface="Garamond"/>
                <a:cs typeface="Garamond"/>
              </a:rPr>
              <a:t>145,000</a:t>
            </a:r>
            <a:endParaRPr lang="en-GB" sz="11003" dirty="0">
              <a:ln w="25400" cap="flat" cmpd="sng" algn="ctr">
                <a:solidFill>
                  <a:schemeClr val="bg1"/>
                </a:solidFill>
                <a:prstDash val="solid"/>
                <a:round/>
                <a:headEnd type="none" w="med" len="med"/>
                <a:tailEnd type="none" w="med" len="med"/>
              </a:ln>
              <a:solidFill>
                <a:srgbClr val="D1252B"/>
              </a:solidFill>
              <a:latin typeface="Garamond"/>
              <a:cs typeface="Garamond"/>
            </a:endParaRPr>
          </a:p>
        </p:txBody>
      </p:sp>
    </p:spTree>
  </p:cSld>
  <p:clrMapOvr>
    <a:masterClrMapping/>
  </p:clrMapOvr>
  <p:transition advTm="111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3000"/>
                                        <p:tgtEl>
                                          <p:spTgt spid="8"/>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7"/>
                                        </p:tgtEl>
                                        <p:attrNameLst>
                                          <p:attrName>ppt_y</p:attrName>
                                        </p:attrNameLst>
                                      </p:cBhvr>
                                      <p:tavLst>
                                        <p:tav tm="0">
                                          <p:val>
                                            <p:strVal val="#ppt_y"/>
                                          </p:val>
                                        </p:tav>
                                        <p:tav tm="100000">
                                          <p:val>
                                            <p:strVal val="#ppt_y"/>
                                          </p:val>
                                        </p:tav>
                                      </p:tavLst>
                                    </p:anim>
                                    <p:anim calcmode="lin" valueType="num">
                                      <p:cBhvr>
                                        <p:cTn id="26" dur="1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7"/>
                                        </p:tgtEl>
                                      </p:cBhvr>
                                    </p:animEffect>
                                  </p:childTnLst>
                                </p:cTn>
                              </p:par>
                            </p:childTnLst>
                          </p:cTn>
                        </p:par>
                        <p:par>
                          <p:cTn id="29" fill="hold">
                            <p:stCondLst>
                              <p:cond delay="770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3" dur="1000" fill="hold"/>
                                        <p:tgtEl>
                                          <p:spTgt spid="6"/>
                                        </p:tgtEl>
                                        <p:attrNameLst>
                                          <p:attrName>ppt_y</p:attrName>
                                        </p:attrNameLst>
                                      </p:cBhvr>
                                      <p:tavLst>
                                        <p:tav tm="0">
                                          <p:val>
                                            <p:strVal val="#ppt_y"/>
                                          </p:val>
                                        </p:tav>
                                        <p:tav tm="100000">
                                          <p:val>
                                            <p:strVal val="#ppt_y"/>
                                          </p:val>
                                        </p:tav>
                                      </p:tavLst>
                                    </p:anim>
                                    <p:anim calcmode="lin" valueType="num">
                                      <p:cBhvr>
                                        <p:cTn id="34" dur="10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5" dur="10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6" dur="10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7"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Bon-format-mains.jpg"/>
          <p:cNvPicPr>
            <a:picLocks noChangeAspect="1"/>
          </p:cNvPicPr>
          <p:nvPr/>
        </p:nvPicPr>
        <p:blipFill>
          <a:blip r:embed="rId2"/>
          <a:stretch>
            <a:fillRect/>
          </a:stretch>
        </p:blipFill>
        <p:spPr>
          <a:xfrm>
            <a:off x="1" y="-858"/>
            <a:ext cx="12192000" cy="6859715"/>
          </a:xfrm>
          <a:prstGeom prst="rect">
            <a:avLst/>
          </a:prstGeom>
        </p:spPr>
      </p:pic>
      <p:sp>
        <p:nvSpPr>
          <p:cNvPr id="11" name="ZoneTexte 10"/>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Works of SSVP in Canada</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7" name="ZoneTexte 6"/>
          <p:cNvSpPr txBox="1"/>
          <p:nvPr/>
        </p:nvSpPr>
        <p:spPr>
          <a:xfrm>
            <a:off x="1" y="1921746"/>
            <a:ext cx="12192000" cy="2532270"/>
          </a:xfrm>
          <a:prstGeom prst="rect">
            <a:avLst/>
          </a:prstGeom>
          <a:noFill/>
        </p:spPr>
        <p:txBody>
          <a:bodyPr wrap="square" rtlCol="0">
            <a:noAutofit/>
          </a:bodyPr>
          <a:lstStyle/>
          <a:p>
            <a:pPr algn="ctr"/>
            <a:r>
              <a:rPr lang="en-GB" sz="8503" b="1" dirty="0">
                <a:ln w="0" cap="flat" cmpd="sng" algn="ctr">
                  <a:noFill/>
                  <a:prstDash val="solid"/>
                  <a:round/>
                  <a:headEnd type="none" w="med" len="med"/>
                  <a:tailEnd type="none" w="med" len="med"/>
                </a:ln>
                <a:solidFill>
                  <a:srgbClr val="005B9C"/>
                </a:solidFill>
                <a:latin typeface="Garamond"/>
                <a:cs typeface="Garamond"/>
              </a:rPr>
              <a:t>Number of people helped at home</a:t>
            </a:r>
          </a:p>
        </p:txBody>
      </p:sp>
      <p:sp>
        <p:nvSpPr>
          <p:cNvPr id="6" name="ZoneTexte 5"/>
          <p:cNvSpPr txBox="1"/>
          <p:nvPr/>
        </p:nvSpPr>
        <p:spPr>
          <a:xfrm>
            <a:off x="3565083" y="4915315"/>
            <a:ext cx="5005468" cy="1943542"/>
          </a:xfrm>
          <a:prstGeom prst="rect">
            <a:avLst/>
          </a:prstGeom>
          <a:noFill/>
        </p:spPr>
        <p:txBody>
          <a:bodyPr wrap="square" rtlCol="0">
            <a:noAutofit/>
          </a:bodyPr>
          <a:lstStyle/>
          <a:p>
            <a:pPr algn="ctr"/>
            <a:r>
              <a:rPr lang="en-US" sz="11003" b="1" dirty="0">
                <a:ln w="0" cap="flat" cmpd="sng" algn="ctr">
                  <a:noFill/>
                  <a:prstDash val="solid"/>
                  <a:round/>
                  <a:headEnd type="none" w="med" len="med"/>
                  <a:tailEnd type="none" w="med" len="med"/>
                </a:ln>
                <a:solidFill>
                  <a:srgbClr val="D1252B"/>
                </a:solidFill>
                <a:latin typeface="Garamond"/>
                <a:cs typeface="Garamond"/>
              </a:rPr>
              <a:t>213,000</a:t>
            </a:r>
            <a:endParaRPr lang="en-GB" sz="11003" b="1" dirty="0">
              <a:ln w="0" cap="flat" cmpd="sng" algn="ctr">
                <a:noFill/>
                <a:prstDash val="solid"/>
                <a:round/>
                <a:headEnd type="none" w="med" len="med"/>
                <a:tailEnd type="none" w="med" len="med"/>
              </a:ln>
              <a:solidFill>
                <a:srgbClr val="D1252B"/>
              </a:solidFill>
              <a:latin typeface="Garamond"/>
              <a:cs typeface="Garamond"/>
            </a:endParaRPr>
          </a:p>
        </p:txBody>
      </p:sp>
    </p:spTree>
  </p:cSld>
  <p:clrMapOvr>
    <a:masterClrMapping/>
  </p:clrMapOvr>
  <p:transition advTm="121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par>
                                <p:cTn id="18" presetID="6" presetClass="entr" presetSubtype="32"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out)">
                                      <p:cBhvr>
                                        <p:cTn id="20" dur="2000"/>
                                        <p:tgtEl>
                                          <p:spTgt spid="13"/>
                                        </p:tgtEl>
                                      </p:cBhvr>
                                    </p:animEffect>
                                  </p:childTnLst>
                                </p:cTn>
                              </p:par>
                            </p:childTnLst>
                          </p:cTn>
                        </p:par>
                        <p:par>
                          <p:cTn id="21" fill="hold">
                            <p:stCondLst>
                              <p:cond delay="4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7"/>
                                        </p:tgtEl>
                                        <p:attrNameLst>
                                          <p:attrName>ppt_y</p:attrName>
                                        </p:attrNameLst>
                                      </p:cBhvr>
                                      <p:tavLst>
                                        <p:tav tm="0">
                                          <p:val>
                                            <p:strVal val="#ppt_y"/>
                                          </p:val>
                                        </p:tav>
                                        <p:tav tm="100000">
                                          <p:val>
                                            <p:strVal val="#ppt_y"/>
                                          </p:val>
                                        </p:tav>
                                      </p:tavLst>
                                    </p:anim>
                                    <p:anim calcmode="lin" valueType="num">
                                      <p:cBhvr>
                                        <p:cTn id="26" dur="1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7"/>
                                        </p:tgtEl>
                                      </p:cBhvr>
                                    </p:animEffect>
                                  </p:childTnLst>
                                </p:cTn>
                              </p:par>
                            </p:childTnLst>
                          </p:cTn>
                        </p:par>
                        <p:par>
                          <p:cTn id="29" fill="hold">
                            <p:stCondLst>
                              <p:cond delay="750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3" dur="1000" fill="hold"/>
                                        <p:tgtEl>
                                          <p:spTgt spid="6"/>
                                        </p:tgtEl>
                                        <p:attrNameLst>
                                          <p:attrName>ppt_y</p:attrName>
                                        </p:attrNameLst>
                                      </p:cBhvr>
                                      <p:tavLst>
                                        <p:tav tm="0">
                                          <p:val>
                                            <p:strVal val="#ppt_y"/>
                                          </p:val>
                                        </p:tav>
                                        <p:tav tm="100000">
                                          <p:val>
                                            <p:strVal val="#ppt_y"/>
                                          </p:val>
                                        </p:tav>
                                      </p:tavLst>
                                    </p:anim>
                                    <p:anim calcmode="lin" valueType="num">
                                      <p:cBhvr>
                                        <p:cTn id="34" dur="10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5" dur="10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6" dur="10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7"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541105" y="347290"/>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Extent of the Society</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286254"/>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2401"/>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7" name="ZoneTexte 6"/>
          <p:cNvSpPr txBox="1"/>
          <p:nvPr/>
        </p:nvSpPr>
        <p:spPr>
          <a:xfrm>
            <a:off x="1" y="1466144"/>
            <a:ext cx="12192000" cy="1089780"/>
          </a:xfrm>
          <a:prstGeom prst="rect">
            <a:avLst/>
          </a:prstGeom>
          <a:noFill/>
        </p:spPr>
        <p:txBody>
          <a:bodyPr wrap="square" rtlCol="0">
            <a:noAutofit/>
          </a:bodyPr>
          <a:lstStyle/>
          <a:p>
            <a:pPr marL="475631" lvl="2" algn="ctr" defTabSz="914674" fontAlgn="base"/>
            <a:r>
              <a:rPr lang="en-US" sz="5002" b="1" dirty="0">
                <a:ln w="0" cap="flat" cmpd="sng" algn="ctr">
                  <a:noFill/>
                  <a:prstDash val="solid"/>
                  <a:round/>
                  <a:headEnd type="none" w="med" len="med"/>
                  <a:tailEnd type="none" w="med" len="med"/>
                </a:ln>
                <a:solidFill>
                  <a:srgbClr val="005B9C"/>
                </a:solidFill>
                <a:latin typeface="Garamond"/>
                <a:cs typeface="Garamond"/>
              </a:rPr>
              <a:t>Number of members: </a:t>
            </a:r>
            <a:r>
              <a:rPr lang="en-US" sz="5002" b="1" dirty="0">
                <a:ln w="0" cap="flat" cmpd="sng" algn="ctr">
                  <a:noFill/>
                  <a:prstDash val="solid"/>
                  <a:round/>
                  <a:headEnd type="none" w="med" len="med"/>
                  <a:tailEnd type="none" w="med" len="med"/>
                </a:ln>
                <a:solidFill>
                  <a:srgbClr val="D1252B"/>
                </a:solidFill>
                <a:latin typeface="Garamond"/>
                <a:cs typeface="Garamond"/>
              </a:rPr>
              <a:t>11,050       </a:t>
            </a:r>
            <a:r>
              <a:rPr lang="en-US" sz="5002" b="1" dirty="0">
                <a:ln w="0" cap="flat" cmpd="sng" algn="ctr">
                  <a:noFill/>
                  <a:prstDash val="solid"/>
                  <a:round/>
                  <a:headEnd type="none" w="med" len="med"/>
                  <a:tailEnd type="none" w="med" len="med"/>
                </a:ln>
                <a:solidFill>
                  <a:srgbClr val="005B9C"/>
                </a:solidFill>
                <a:latin typeface="Garamond"/>
                <a:cs typeface="Garamond"/>
              </a:rPr>
              <a:t>      </a:t>
            </a:r>
          </a:p>
        </p:txBody>
      </p:sp>
      <p:sp>
        <p:nvSpPr>
          <p:cNvPr id="8" name="ZoneTexte 7"/>
          <p:cNvSpPr txBox="1"/>
          <p:nvPr/>
        </p:nvSpPr>
        <p:spPr>
          <a:xfrm>
            <a:off x="1" y="2402894"/>
            <a:ext cx="12192000" cy="1089780"/>
          </a:xfrm>
          <a:prstGeom prst="rect">
            <a:avLst/>
          </a:prstGeom>
          <a:noFill/>
        </p:spPr>
        <p:txBody>
          <a:bodyPr wrap="square" rtlCol="0">
            <a:noAutofit/>
          </a:bodyPr>
          <a:lstStyle/>
          <a:p>
            <a:pPr marL="475631" lvl="2" algn="ctr" defTabSz="914674" fontAlgn="base"/>
            <a:r>
              <a:rPr lang="en-US" sz="5002" b="1" dirty="0">
                <a:ln w="0" cap="flat" cmpd="sng" algn="ctr">
                  <a:noFill/>
                  <a:prstDash val="solid"/>
                  <a:round/>
                  <a:headEnd type="none" w="med" len="med"/>
                  <a:tailEnd type="none" w="med" len="med"/>
                </a:ln>
                <a:solidFill>
                  <a:srgbClr val="005B9C"/>
                </a:solidFill>
                <a:latin typeface="Garamond"/>
                <a:cs typeface="Garamond"/>
              </a:rPr>
              <a:t>Number of regional councils: </a:t>
            </a:r>
            <a:r>
              <a:rPr lang="en-US" sz="5002" b="1" dirty="0">
                <a:ln w="0" cap="flat" cmpd="sng" algn="ctr">
                  <a:noFill/>
                  <a:prstDash val="solid"/>
                  <a:round/>
                  <a:headEnd type="none" w="med" len="med"/>
                  <a:tailEnd type="none" w="med" len="med"/>
                </a:ln>
                <a:solidFill>
                  <a:srgbClr val="D1252B"/>
                </a:solidFill>
                <a:latin typeface="Garamond"/>
                <a:cs typeface="Garamond"/>
              </a:rPr>
              <a:t>5      </a:t>
            </a:r>
            <a:r>
              <a:rPr lang="en-US" sz="5002" b="1" dirty="0">
                <a:ln w="0" cap="flat" cmpd="sng" algn="ctr">
                  <a:noFill/>
                  <a:prstDash val="solid"/>
                  <a:round/>
                  <a:headEnd type="none" w="med" len="med"/>
                  <a:tailEnd type="none" w="med" len="med"/>
                </a:ln>
                <a:solidFill>
                  <a:srgbClr val="005B9C"/>
                </a:solidFill>
                <a:latin typeface="Garamond"/>
                <a:cs typeface="Garamond"/>
              </a:rPr>
              <a:t>      </a:t>
            </a:r>
          </a:p>
        </p:txBody>
      </p:sp>
      <p:sp>
        <p:nvSpPr>
          <p:cNvPr id="9" name="ZoneTexte 8"/>
          <p:cNvSpPr txBox="1"/>
          <p:nvPr/>
        </p:nvSpPr>
        <p:spPr>
          <a:xfrm>
            <a:off x="1" y="3400856"/>
            <a:ext cx="12192000" cy="1089780"/>
          </a:xfrm>
          <a:prstGeom prst="rect">
            <a:avLst/>
          </a:prstGeom>
          <a:noFill/>
        </p:spPr>
        <p:txBody>
          <a:bodyPr wrap="square" rtlCol="0">
            <a:noAutofit/>
          </a:bodyPr>
          <a:lstStyle/>
          <a:p>
            <a:pPr marL="475631" lvl="2" algn="ctr" defTabSz="914674" fontAlgn="base"/>
            <a:r>
              <a:rPr lang="en-US" sz="5002" b="1" dirty="0">
                <a:ln w="0" cap="flat" cmpd="sng" algn="ctr">
                  <a:noFill/>
                  <a:prstDash val="solid"/>
                  <a:round/>
                  <a:headEnd type="none" w="med" len="med"/>
                  <a:tailEnd type="none" w="med" len="med"/>
                </a:ln>
                <a:solidFill>
                  <a:srgbClr val="005B9C"/>
                </a:solidFill>
                <a:latin typeface="Garamond"/>
                <a:cs typeface="Garamond"/>
              </a:rPr>
              <a:t>Number of central councils: </a:t>
            </a:r>
            <a:r>
              <a:rPr lang="en-US" sz="5002" b="1" dirty="0">
                <a:ln w="0" cap="flat" cmpd="sng" algn="ctr">
                  <a:noFill/>
                  <a:prstDash val="solid"/>
                  <a:round/>
                  <a:headEnd type="none" w="med" len="med"/>
                  <a:tailEnd type="none" w="med" len="med"/>
                </a:ln>
                <a:solidFill>
                  <a:srgbClr val="D1252B"/>
                </a:solidFill>
                <a:latin typeface="Garamond"/>
                <a:cs typeface="Garamond"/>
              </a:rPr>
              <a:t>13      </a:t>
            </a:r>
            <a:r>
              <a:rPr lang="en-US" sz="5002" b="1" dirty="0">
                <a:ln w="0" cap="flat" cmpd="sng" algn="ctr">
                  <a:noFill/>
                  <a:prstDash val="solid"/>
                  <a:round/>
                  <a:headEnd type="none" w="med" len="med"/>
                  <a:tailEnd type="none" w="med" len="med"/>
                </a:ln>
                <a:solidFill>
                  <a:srgbClr val="005B9C"/>
                </a:solidFill>
                <a:latin typeface="Garamond"/>
                <a:cs typeface="Garamond"/>
              </a:rPr>
              <a:t>      </a:t>
            </a:r>
          </a:p>
        </p:txBody>
      </p:sp>
      <p:sp>
        <p:nvSpPr>
          <p:cNvPr id="10" name="ZoneTexte 9"/>
          <p:cNvSpPr txBox="1"/>
          <p:nvPr/>
        </p:nvSpPr>
        <p:spPr>
          <a:xfrm>
            <a:off x="1" y="4383514"/>
            <a:ext cx="12192000" cy="1089780"/>
          </a:xfrm>
          <a:prstGeom prst="rect">
            <a:avLst/>
          </a:prstGeom>
          <a:noFill/>
        </p:spPr>
        <p:txBody>
          <a:bodyPr wrap="square" rtlCol="0">
            <a:noAutofit/>
          </a:bodyPr>
          <a:lstStyle/>
          <a:p>
            <a:pPr marL="475631" lvl="2" algn="ctr" defTabSz="914674" fontAlgn="base"/>
            <a:r>
              <a:rPr lang="en-US" sz="5002" b="1" dirty="0">
                <a:ln w="0" cap="flat" cmpd="sng" algn="ctr">
                  <a:noFill/>
                  <a:prstDash val="solid"/>
                  <a:round/>
                  <a:headEnd type="none" w="med" len="med"/>
                  <a:tailEnd type="none" w="med" len="med"/>
                </a:ln>
                <a:solidFill>
                  <a:srgbClr val="005B9C"/>
                </a:solidFill>
                <a:latin typeface="Garamond"/>
                <a:cs typeface="Garamond"/>
              </a:rPr>
              <a:t>Number of particular councils: </a:t>
            </a:r>
            <a:r>
              <a:rPr lang="en-US" sz="5002" b="1" dirty="0">
                <a:ln w="0" cap="flat" cmpd="sng" algn="ctr">
                  <a:noFill/>
                  <a:prstDash val="solid"/>
                  <a:round/>
                  <a:headEnd type="none" w="med" len="med"/>
                  <a:tailEnd type="none" w="med" len="med"/>
                </a:ln>
                <a:solidFill>
                  <a:srgbClr val="D1252B"/>
                </a:solidFill>
                <a:latin typeface="Garamond"/>
                <a:cs typeface="Garamond"/>
              </a:rPr>
              <a:t>92      </a:t>
            </a:r>
            <a:r>
              <a:rPr lang="en-US" sz="5002" b="1" dirty="0">
                <a:ln w="0" cap="flat" cmpd="sng" algn="ctr">
                  <a:noFill/>
                  <a:prstDash val="solid"/>
                  <a:round/>
                  <a:headEnd type="none" w="med" len="med"/>
                  <a:tailEnd type="none" w="med" len="med"/>
                </a:ln>
                <a:solidFill>
                  <a:srgbClr val="005B9C"/>
                </a:solidFill>
                <a:latin typeface="Garamond"/>
                <a:cs typeface="Garamond"/>
              </a:rPr>
              <a:t>      </a:t>
            </a:r>
          </a:p>
        </p:txBody>
      </p:sp>
      <p:sp>
        <p:nvSpPr>
          <p:cNvPr id="13" name="ZoneTexte 12"/>
          <p:cNvSpPr txBox="1"/>
          <p:nvPr/>
        </p:nvSpPr>
        <p:spPr>
          <a:xfrm>
            <a:off x="1" y="5288899"/>
            <a:ext cx="12192000" cy="1089780"/>
          </a:xfrm>
          <a:prstGeom prst="rect">
            <a:avLst/>
          </a:prstGeom>
          <a:noFill/>
        </p:spPr>
        <p:txBody>
          <a:bodyPr wrap="square" rtlCol="0">
            <a:noAutofit/>
          </a:bodyPr>
          <a:lstStyle/>
          <a:p>
            <a:pPr marL="475631" lvl="2" algn="ctr" defTabSz="914674" fontAlgn="base"/>
            <a:r>
              <a:rPr lang="en-US" sz="5002" b="1" dirty="0">
                <a:ln w="0" cap="flat" cmpd="sng" algn="ctr">
                  <a:noFill/>
                  <a:prstDash val="solid"/>
                  <a:round/>
                  <a:headEnd type="none" w="med" len="med"/>
                  <a:tailEnd type="none" w="med" len="med"/>
                </a:ln>
                <a:solidFill>
                  <a:srgbClr val="005B9C"/>
                </a:solidFill>
                <a:latin typeface="Garamond"/>
                <a:cs typeface="Garamond"/>
              </a:rPr>
              <a:t>Number of conferences: </a:t>
            </a:r>
            <a:r>
              <a:rPr lang="en-US" sz="5002" b="1" dirty="0">
                <a:ln w="0" cap="flat" cmpd="sng" algn="ctr">
                  <a:noFill/>
                  <a:prstDash val="solid"/>
                  <a:round/>
                  <a:headEnd type="none" w="med" len="med"/>
                  <a:tailEnd type="none" w="med" len="med"/>
                </a:ln>
                <a:solidFill>
                  <a:srgbClr val="D1252B"/>
                </a:solidFill>
                <a:latin typeface="Garamond"/>
                <a:cs typeface="Garamond"/>
              </a:rPr>
              <a:t>833      </a:t>
            </a:r>
            <a:r>
              <a:rPr lang="en-US" sz="5002" b="1" dirty="0">
                <a:ln w="0" cap="flat" cmpd="sng" algn="ctr">
                  <a:noFill/>
                  <a:prstDash val="solid"/>
                  <a:round/>
                  <a:headEnd type="none" w="med" len="med"/>
                  <a:tailEnd type="none" w="med" len="med"/>
                </a:ln>
                <a:solidFill>
                  <a:srgbClr val="005B9C"/>
                </a:solidFill>
                <a:latin typeface="Garamond"/>
                <a:cs typeface="Garamond"/>
              </a:rPr>
              <a:t>      </a:t>
            </a:r>
          </a:p>
        </p:txBody>
      </p:sp>
      <p:sp>
        <p:nvSpPr>
          <p:cNvPr id="14" name="Rectangle 13"/>
          <p:cNvSpPr/>
          <p:nvPr/>
        </p:nvSpPr>
        <p:spPr>
          <a:xfrm>
            <a:off x="1" y="6335441"/>
            <a:ext cx="12192000" cy="554821"/>
          </a:xfrm>
          <a:prstGeom prst="rect">
            <a:avLst/>
          </a:prstGeom>
          <a:solidFill>
            <a:srgbClr val="005B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15" name="Rectangle 14"/>
          <p:cNvSpPr/>
          <p:nvPr/>
        </p:nvSpPr>
        <p:spPr>
          <a:xfrm>
            <a:off x="1" y="6334464"/>
            <a:ext cx="12192000" cy="45731"/>
          </a:xfrm>
          <a:prstGeom prst="rect">
            <a:avLst/>
          </a:prstGeom>
          <a:solidFill>
            <a:srgbClr val="D12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Tree>
  </p:cSld>
  <p:clrMapOvr>
    <a:masterClrMapping/>
  </p:clrMapOvr>
  <p:transition advTm="1096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accel="50000" decel="5000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accel="50000" decel="5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0" fill="hold"/>
                                        <p:tgtEl>
                                          <p:spTgt spid="10"/>
                                        </p:tgtEl>
                                        <p:attrNameLst>
                                          <p:attrName>ppt_x</p:attrName>
                                        </p:attrNameLst>
                                      </p:cBhvr>
                                      <p:tavLst>
                                        <p:tav tm="0">
                                          <p:val>
                                            <p:strVal val="#ppt_x"/>
                                          </p:val>
                                        </p:tav>
                                        <p:tav tm="100000">
                                          <p:val>
                                            <p:strVal val="#ppt_x"/>
                                          </p:val>
                                        </p:tav>
                                      </p:tavLst>
                                    </p:anim>
                                    <p:anim calcmode="lin" valueType="num">
                                      <p:cBhvr additive="base">
                                        <p:cTn id="23" dur="10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accel="50000" decel="5000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ppt_x"/>
                                          </p:val>
                                        </p:tav>
                                        <p:tav tm="100000">
                                          <p:val>
                                            <p:strVal val="#ppt_x"/>
                                          </p:val>
                                        </p:tav>
                                      </p:tavLst>
                                    </p:anim>
                                    <p:anim calcmode="lin" valueType="num">
                                      <p:cBhvr additive="base">
                                        <p:cTn id="2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384484-744E-4E41-9A9E-8CEAB9CE9CBC}"/>
              </a:ext>
            </a:extLst>
          </p:cNvPr>
          <p:cNvSpPr>
            <a:spLocks noGrp="1"/>
          </p:cNvSpPr>
          <p:nvPr>
            <p:ph type="title"/>
          </p:nvPr>
        </p:nvSpPr>
        <p:spPr/>
        <p:txBody>
          <a:bodyPr/>
          <a:lstStyle/>
          <a:p>
            <a:r>
              <a:rPr lang="en-US" b="1" dirty="0">
                <a:solidFill>
                  <a:srgbClr val="0070C0"/>
                </a:solidFill>
              </a:rPr>
              <a:t>Blessed Frédéric Ozanam</a:t>
            </a:r>
            <a:endParaRPr lang="fr-CA" b="1" dirty="0">
              <a:solidFill>
                <a:srgbClr val="0070C0"/>
              </a:solidFill>
            </a:endParaRPr>
          </a:p>
        </p:txBody>
      </p:sp>
      <p:sp>
        <p:nvSpPr>
          <p:cNvPr id="3" name="Espace réservé du contenu 2">
            <a:extLst>
              <a:ext uri="{FF2B5EF4-FFF2-40B4-BE49-F238E27FC236}">
                <a16:creationId xmlns:a16="http://schemas.microsoft.com/office/drawing/2014/main" id="{FFBF378C-E788-431F-B88D-C8F74595109B}"/>
              </a:ext>
            </a:extLst>
          </p:cNvPr>
          <p:cNvSpPr>
            <a:spLocks noGrp="1"/>
          </p:cNvSpPr>
          <p:nvPr>
            <p:ph idx="1"/>
          </p:nvPr>
        </p:nvSpPr>
        <p:spPr>
          <a:xfrm>
            <a:off x="3099661" y="1767484"/>
            <a:ext cx="8663553" cy="4023360"/>
          </a:xfrm>
        </p:spPr>
        <p:txBody>
          <a:bodyPr>
            <a:normAutofit fontScale="92500" lnSpcReduction="20000"/>
          </a:bodyPr>
          <a:lstStyle/>
          <a:p>
            <a:pPr marL="0" indent="0">
              <a:buNone/>
            </a:pPr>
            <a:r>
              <a:rPr lang="en-US" sz="4000" i="1" dirty="0">
                <a:solidFill>
                  <a:srgbClr val="005B9C"/>
                </a:solidFill>
              </a:rPr>
              <a:t>Frederic observed the real situation of the poor and sought to be more and more effective in helping them in their human development.  Charity and justice go together.  Frederic had the clear-sighted courage to seek a front-line social and political commitments in a troubled time in the life of his country.</a:t>
            </a:r>
            <a:endParaRPr lang="fr-CA" sz="4000" dirty="0">
              <a:solidFill>
                <a:srgbClr val="005B9C"/>
              </a:solidFill>
            </a:endParaRPr>
          </a:p>
        </p:txBody>
      </p:sp>
      <p:pic>
        <p:nvPicPr>
          <p:cNvPr id="4" name="Image 3">
            <a:extLst>
              <a:ext uri="{FF2B5EF4-FFF2-40B4-BE49-F238E27FC236}">
                <a16:creationId xmlns:a16="http://schemas.microsoft.com/office/drawing/2014/main" id="{42E51984-C7F2-4119-B793-C00E573F9127}"/>
              </a:ext>
            </a:extLst>
          </p:cNvPr>
          <p:cNvPicPr>
            <a:picLocks noChangeAspect="1"/>
          </p:cNvPicPr>
          <p:nvPr/>
        </p:nvPicPr>
        <p:blipFill>
          <a:blip r:embed="rId2"/>
          <a:stretch>
            <a:fillRect/>
          </a:stretch>
        </p:blipFill>
        <p:spPr>
          <a:xfrm>
            <a:off x="428786" y="1938982"/>
            <a:ext cx="2371725" cy="3514725"/>
          </a:xfrm>
          <a:prstGeom prst="rect">
            <a:avLst/>
          </a:prstGeom>
        </p:spPr>
      </p:pic>
      <p:sp>
        <p:nvSpPr>
          <p:cNvPr id="5" name="ZoneTexte 4">
            <a:extLst>
              <a:ext uri="{FF2B5EF4-FFF2-40B4-BE49-F238E27FC236}">
                <a16:creationId xmlns:a16="http://schemas.microsoft.com/office/drawing/2014/main" id="{9D681CCD-1C88-48C1-871B-2006AEA6FD8D}"/>
              </a:ext>
            </a:extLst>
          </p:cNvPr>
          <p:cNvSpPr txBox="1"/>
          <p:nvPr/>
        </p:nvSpPr>
        <p:spPr>
          <a:xfrm>
            <a:off x="3218567" y="5727662"/>
            <a:ext cx="8544647" cy="400110"/>
          </a:xfrm>
          <a:prstGeom prst="rect">
            <a:avLst/>
          </a:prstGeom>
          <a:noFill/>
        </p:spPr>
        <p:txBody>
          <a:bodyPr wrap="none" rtlCol="0">
            <a:spAutoFit/>
          </a:bodyPr>
          <a:lstStyle/>
          <a:p>
            <a:r>
              <a:rPr lang="fr-CA" sz="2000" b="1" dirty="0"/>
              <a:t>Pope John Paul II:  August 22, 1997,  Frédéric Ozanam </a:t>
            </a:r>
            <a:r>
              <a:rPr lang="fr-CA" sz="2000" b="1" dirty="0" err="1"/>
              <a:t>beatification</a:t>
            </a:r>
            <a:r>
              <a:rPr lang="fr-CA" sz="2000" b="1" dirty="0"/>
              <a:t> </a:t>
            </a:r>
            <a:r>
              <a:rPr lang="fr-CA" sz="2000" b="1" dirty="0" err="1"/>
              <a:t>ceremonies</a:t>
            </a:r>
            <a:endParaRPr lang="fr-CA" sz="2000" b="1" dirty="0"/>
          </a:p>
        </p:txBody>
      </p:sp>
      <p:sp>
        <p:nvSpPr>
          <p:cNvPr id="7" name="Rectangle 6">
            <a:extLst>
              <a:ext uri="{FF2B5EF4-FFF2-40B4-BE49-F238E27FC236}">
                <a16:creationId xmlns:a16="http://schemas.microsoft.com/office/drawing/2014/main" id="{23376669-AF71-4BDC-A751-77BC4DB292E4}"/>
              </a:ext>
            </a:extLst>
          </p:cNvPr>
          <p:cNvSpPr/>
          <p:nvPr/>
        </p:nvSpPr>
        <p:spPr>
          <a:xfrm>
            <a:off x="1" y="6335441"/>
            <a:ext cx="12192000" cy="554821"/>
          </a:xfrm>
          <a:prstGeom prst="rect">
            <a:avLst/>
          </a:prstGeom>
          <a:solidFill>
            <a:srgbClr val="005B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9" name="Rectangle 8">
            <a:extLst>
              <a:ext uri="{FF2B5EF4-FFF2-40B4-BE49-F238E27FC236}">
                <a16:creationId xmlns:a16="http://schemas.microsoft.com/office/drawing/2014/main" id="{DDDFEFFA-70EE-4549-8048-7A27A8F8AF11}"/>
              </a:ext>
            </a:extLst>
          </p:cNvPr>
          <p:cNvSpPr/>
          <p:nvPr/>
        </p:nvSpPr>
        <p:spPr>
          <a:xfrm>
            <a:off x="1" y="6334464"/>
            <a:ext cx="12192000" cy="45731"/>
          </a:xfrm>
          <a:prstGeom prst="rect">
            <a:avLst/>
          </a:prstGeom>
          <a:solidFill>
            <a:srgbClr val="D12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pic>
        <p:nvPicPr>
          <p:cNvPr id="11" name="Image 10" descr="LOGO-SSVP.eps">
            <a:extLst>
              <a:ext uri="{FF2B5EF4-FFF2-40B4-BE49-F238E27FC236}">
                <a16:creationId xmlns:a16="http://schemas.microsoft.com/office/drawing/2014/main" id="{6CB8FCC0-C256-4789-B0C5-63915400D85B}"/>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10498067" y="185926"/>
            <a:ext cx="1147974" cy="1310679"/>
          </a:xfrm>
          <a:prstGeom prst="rect">
            <a:avLst/>
          </a:prstGeom>
        </p:spPr>
      </p:pic>
    </p:spTree>
    <p:extLst>
      <p:ext uri="{BB962C8B-B14F-4D97-AF65-F5344CB8AC3E}">
        <p14:creationId xmlns:p14="http://schemas.microsoft.com/office/powerpoint/2010/main" val="170952290"/>
      </p:ext>
    </p:extLst>
  </p:cSld>
  <p:clrMapOvr>
    <a:masterClrMapping/>
  </p:clrMapOvr>
  <p:transition spd="slow" advTm="1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6515A6-51D4-4206-9A0B-7AFE0D40A20B}"/>
              </a:ext>
            </a:extLst>
          </p:cNvPr>
          <p:cNvSpPr>
            <a:spLocks noGrp="1"/>
          </p:cNvSpPr>
          <p:nvPr>
            <p:ph type="title"/>
          </p:nvPr>
        </p:nvSpPr>
        <p:spPr/>
        <p:txBody>
          <a:bodyPr/>
          <a:lstStyle/>
          <a:p>
            <a:r>
              <a:rPr lang="fr-CA" dirty="0"/>
              <a:t>Safe, Secure And </a:t>
            </a:r>
            <a:r>
              <a:rPr lang="fr-CA" dirty="0" err="1"/>
              <a:t>Affordable</a:t>
            </a:r>
            <a:r>
              <a:rPr lang="fr-CA" dirty="0"/>
              <a:t> </a:t>
            </a:r>
            <a:r>
              <a:rPr lang="fr-CA" dirty="0" err="1"/>
              <a:t>Housing</a:t>
            </a:r>
            <a:r>
              <a:rPr lang="fr-CA" dirty="0"/>
              <a:t> </a:t>
            </a:r>
            <a:r>
              <a:rPr lang="fr-CA" dirty="0" err="1"/>
              <a:t>is</a:t>
            </a:r>
            <a:r>
              <a:rPr lang="fr-CA" dirty="0"/>
              <a:t> a Human Right</a:t>
            </a:r>
          </a:p>
        </p:txBody>
      </p:sp>
      <p:pic>
        <p:nvPicPr>
          <p:cNvPr id="4" name="Image 3">
            <a:extLst>
              <a:ext uri="{FF2B5EF4-FFF2-40B4-BE49-F238E27FC236}">
                <a16:creationId xmlns:a16="http://schemas.microsoft.com/office/drawing/2014/main" id="{6B1154B5-FA31-4608-A1F1-4868549136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3362" y="2106930"/>
            <a:ext cx="4578242" cy="3318510"/>
          </a:xfrm>
          <a:prstGeom prst="rect">
            <a:avLst/>
          </a:prstGeom>
        </p:spPr>
      </p:pic>
      <p:sp>
        <p:nvSpPr>
          <p:cNvPr id="6" name="ZoneTexte 5">
            <a:extLst>
              <a:ext uri="{FF2B5EF4-FFF2-40B4-BE49-F238E27FC236}">
                <a16:creationId xmlns:a16="http://schemas.microsoft.com/office/drawing/2014/main" id="{AF0551D1-5DE7-4CD2-9CE0-35F3E24755C9}"/>
              </a:ext>
            </a:extLst>
          </p:cNvPr>
          <p:cNvSpPr txBox="1"/>
          <p:nvPr/>
        </p:nvSpPr>
        <p:spPr>
          <a:xfrm>
            <a:off x="6524368" y="2965624"/>
            <a:ext cx="5177481"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AC2"/>
                </a:solidFill>
                <a:effectLst/>
                <a:uLnTx/>
                <a:uFillTx/>
                <a:latin typeface="Calibri"/>
                <a:ea typeface="+mn-ea"/>
                <a:cs typeface="+mn-cs"/>
              </a:rPr>
              <a:t>Everyone deserves to have safe and adequate housing for their families.</a:t>
            </a:r>
            <a:endParaRPr kumimoji="0" lang="fr-CA" sz="3600" b="0" i="0" u="none" strike="noStrike" kern="1200" cap="none" spc="0" normalizeH="0" baseline="0" noProof="0" dirty="0">
              <a:ln>
                <a:noFill/>
              </a:ln>
              <a:solidFill>
                <a:srgbClr val="007AC2"/>
              </a:solidFill>
              <a:effectLst/>
              <a:uLnTx/>
              <a:uFillTx/>
              <a:latin typeface="Calibri"/>
              <a:ea typeface="+mn-ea"/>
              <a:cs typeface="+mn-cs"/>
            </a:endParaRPr>
          </a:p>
        </p:txBody>
      </p:sp>
    </p:spTree>
    <p:extLst>
      <p:ext uri="{BB962C8B-B14F-4D97-AF65-F5344CB8AC3E}">
        <p14:creationId xmlns:p14="http://schemas.microsoft.com/office/powerpoint/2010/main" val="47953905"/>
      </p:ext>
    </p:extLst>
  </p:cSld>
  <p:clrMapOvr>
    <a:masterClrMapping/>
  </p:clrMapOvr>
  <p:transition spd="slow" advTm="1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ppt_x</p:attrName>
                                        </p:attrNameLst>
                                      </p:cBhvr>
                                      <p:tavLst>
                                        <p:tav tm="0">
                                          <p:val>
                                            <p:strVal val="#ppt_x"/>
                                          </p:val>
                                        </p:tav>
                                        <p:tav tm="100000">
                                          <p:val>
                                            <p:strVal val="#ppt_x"/>
                                          </p:val>
                                        </p:tav>
                                      </p:tavLst>
                                    </p:anim>
                                    <p:anim calcmode="lin" valueType="num">
                                      <p:cBhvr>
                                        <p:cTn id="13"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286254"/>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13" name="ZoneTexte 12"/>
          <p:cNvSpPr txBox="1"/>
          <p:nvPr/>
        </p:nvSpPr>
        <p:spPr>
          <a:xfrm>
            <a:off x="1" y="2730047"/>
            <a:ext cx="12192000" cy="1692800"/>
          </a:xfrm>
          <a:prstGeom prst="rect">
            <a:avLst/>
          </a:prstGeom>
          <a:noFill/>
        </p:spPr>
        <p:txBody>
          <a:bodyPr wrap="square" rtlCol="0">
            <a:noAutofit/>
          </a:bodyPr>
          <a:lstStyle/>
          <a:p>
            <a:pPr algn="ctr"/>
            <a:r>
              <a:rPr lang="en-CA" sz="5002" b="1" dirty="0">
                <a:ln w="0" cap="flat" cmpd="sng" algn="ctr">
                  <a:noFill/>
                  <a:prstDash val="solid"/>
                  <a:round/>
                  <a:headEnd type="none" w="med" len="med"/>
                  <a:tailEnd type="none" w="med" len="med"/>
                </a:ln>
                <a:solidFill>
                  <a:srgbClr val="005B9C"/>
                </a:solidFill>
                <a:latin typeface="Garamond"/>
                <a:cs typeface="Garamond"/>
              </a:rPr>
              <a:t>November</a:t>
            </a:r>
            <a:r>
              <a:rPr lang="fr-CA" sz="5002" b="1" dirty="0">
                <a:ln w="0" cap="flat" cmpd="sng" algn="ctr">
                  <a:noFill/>
                  <a:prstDash val="solid"/>
                  <a:round/>
                  <a:headEnd type="none" w="med" len="med"/>
                  <a:tailEnd type="none" w="med" len="med"/>
                </a:ln>
                <a:solidFill>
                  <a:srgbClr val="005B9C"/>
                </a:solidFill>
                <a:latin typeface="Garamond"/>
                <a:cs typeface="Garamond"/>
              </a:rPr>
              <a:t> 19, 2023</a:t>
            </a:r>
            <a:endParaRPr lang="en-US" sz="5002" b="1" dirty="0">
              <a:ln w="0" cap="flat" cmpd="sng" algn="ctr">
                <a:noFill/>
                <a:prstDash val="solid"/>
                <a:round/>
                <a:headEnd type="none" w="med" len="med"/>
                <a:tailEnd type="none" w="med" len="med"/>
              </a:ln>
              <a:solidFill>
                <a:srgbClr val="005B9C"/>
              </a:solidFill>
              <a:latin typeface="Garamond"/>
              <a:cs typeface="Garamond"/>
            </a:endParaRPr>
          </a:p>
          <a:p>
            <a:pPr algn="ctr"/>
            <a:r>
              <a:rPr lang="en-US" sz="5002" b="1" dirty="0">
                <a:ln w="0" cap="flat" cmpd="sng" algn="ctr">
                  <a:noFill/>
                  <a:prstDash val="solid"/>
                  <a:round/>
                  <a:headEnd type="none" w="med" len="med"/>
                  <a:tailEnd type="none" w="med" len="med"/>
                </a:ln>
                <a:solidFill>
                  <a:srgbClr val="005B9C"/>
                </a:solidFill>
                <a:latin typeface="Garamond"/>
                <a:cs typeface="Garamond"/>
              </a:rPr>
              <a:t>33</a:t>
            </a:r>
            <a:r>
              <a:rPr lang="en-US" sz="5002" b="1" baseline="30000" dirty="0">
                <a:ln w="0" cap="flat" cmpd="sng" algn="ctr">
                  <a:noFill/>
                  <a:prstDash val="solid"/>
                  <a:round/>
                  <a:headEnd type="none" w="med" len="med"/>
                  <a:tailEnd type="none" w="med" len="med"/>
                </a:ln>
                <a:solidFill>
                  <a:srgbClr val="005B9C"/>
                </a:solidFill>
                <a:latin typeface="Garamond"/>
                <a:cs typeface="Garamond"/>
              </a:rPr>
              <a:t>rd</a:t>
            </a:r>
            <a:r>
              <a:rPr lang="en-US" sz="5002" b="1" dirty="0">
                <a:ln w="0" cap="flat" cmpd="sng" algn="ctr">
                  <a:noFill/>
                  <a:prstDash val="solid"/>
                  <a:round/>
                  <a:headEnd type="none" w="med" len="med"/>
                  <a:tailEnd type="none" w="med" len="med"/>
                </a:ln>
                <a:solidFill>
                  <a:srgbClr val="005B9C"/>
                </a:solidFill>
                <a:latin typeface="Garamond"/>
                <a:cs typeface="Garamond"/>
              </a:rPr>
              <a:t> Sunday of Ordinary Time </a:t>
            </a:r>
          </a:p>
        </p:txBody>
      </p:sp>
      <p:pic>
        <p:nvPicPr>
          <p:cNvPr id="14" name="Image 13" descr="symbole-pape.png"/>
          <p:cNvPicPr>
            <a:picLocks noChangeAspect="1"/>
          </p:cNvPicPr>
          <p:nvPr/>
        </p:nvPicPr>
        <p:blipFill>
          <a:blip r:embed="rId2"/>
          <a:stretch>
            <a:fillRect/>
          </a:stretch>
        </p:blipFill>
        <p:spPr>
          <a:xfrm>
            <a:off x="5300318" y="749289"/>
            <a:ext cx="1591364" cy="1786474"/>
          </a:xfrm>
          <a:prstGeom prst="rect">
            <a:avLst/>
          </a:prstGeom>
        </p:spPr>
      </p:pic>
      <p:sp>
        <p:nvSpPr>
          <p:cNvPr id="15" name="ZoneTexte 14"/>
          <p:cNvSpPr txBox="1"/>
          <p:nvPr/>
        </p:nvSpPr>
        <p:spPr>
          <a:xfrm>
            <a:off x="1" y="4632078"/>
            <a:ext cx="12192000" cy="1692800"/>
          </a:xfrm>
          <a:prstGeom prst="rect">
            <a:avLst/>
          </a:prstGeom>
          <a:noFill/>
        </p:spPr>
        <p:txBody>
          <a:bodyPr wrap="square" rtlCol="0">
            <a:noAutofit/>
          </a:bodyPr>
          <a:lstStyle/>
          <a:p>
            <a:pPr algn="ctr"/>
            <a:r>
              <a:rPr lang="fr-CA" sz="6300" b="1" dirty="0">
                <a:ln w="0" cap="flat" cmpd="sng" algn="ctr">
                  <a:noFill/>
                  <a:prstDash val="solid"/>
                  <a:round/>
                  <a:headEnd type="none" w="med" len="med"/>
                  <a:tailEnd type="none" w="med" len="med"/>
                </a:ln>
                <a:solidFill>
                  <a:srgbClr val="D1252B"/>
                </a:solidFill>
                <a:latin typeface="Garamond"/>
                <a:cs typeface="Garamond"/>
              </a:rPr>
              <a:t>WORLD DAY OF THE POOR</a:t>
            </a:r>
            <a:endParaRPr lang="en-US" sz="6300" b="1" dirty="0">
              <a:ln w="0" cap="flat" cmpd="sng" algn="ctr">
                <a:noFill/>
                <a:prstDash val="solid"/>
                <a:round/>
                <a:headEnd type="none" w="med" len="med"/>
                <a:tailEnd type="none" w="med" len="med"/>
              </a:ln>
              <a:solidFill>
                <a:srgbClr val="D1252B"/>
              </a:solidFill>
              <a:latin typeface="Garamond"/>
              <a:cs typeface="Garamond"/>
            </a:endParaRPr>
          </a:p>
        </p:txBody>
      </p:sp>
      <p:sp>
        <p:nvSpPr>
          <p:cNvPr id="16" name="Rectangle 15"/>
          <p:cNvSpPr/>
          <p:nvPr/>
        </p:nvSpPr>
        <p:spPr>
          <a:xfrm>
            <a:off x="1" y="6335441"/>
            <a:ext cx="12192000" cy="554821"/>
          </a:xfrm>
          <a:prstGeom prst="rect">
            <a:avLst/>
          </a:prstGeom>
          <a:solidFill>
            <a:srgbClr val="005B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17" name="Rectangle 16"/>
          <p:cNvSpPr/>
          <p:nvPr/>
        </p:nvSpPr>
        <p:spPr>
          <a:xfrm>
            <a:off x="1" y="6334464"/>
            <a:ext cx="12192000" cy="45731"/>
          </a:xfrm>
          <a:prstGeom prst="rect">
            <a:avLst/>
          </a:prstGeom>
          <a:solidFill>
            <a:srgbClr val="D12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Tree>
  </p:cSld>
  <p:clrMapOvr>
    <a:masterClrMapping/>
  </p:clrMapOvr>
  <p:transition spd="slow" advTm="1101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par>
                          <p:cTn id="8" fill="hold">
                            <p:stCondLst>
                              <p:cond delay="2000"/>
                            </p:stCondLst>
                            <p:childTnLst>
                              <p:par>
                                <p:cTn id="9" presetID="2" presetClass="entr" presetSubtype="4" accel="50000" decel="5000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ppt_x"/>
                                          </p:val>
                                        </p:tav>
                                        <p:tav tm="100000">
                                          <p:val>
                                            <p:strVal val="#ppt_x"/>
                                          </p:val>
                                        </p:tav>
                                      </p:tavLst>
                                    </p:anim>
                                    <p:anim calcmode="lin" valueType="num">
                                      <p:cBhvr additive="base">
                                        <p:cTn id="12" dur="20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4000"/>
                            </p:stCondLst>
                            <p:childTnLst>
                              <p:par>
                                <p:cTn id="14" presetID="2" presetClass="entr" presetSubtype="4" accel="50000" decel="5000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2000" fill="hold"/>
                                        <p:tgtEl>
                                          <p:spTgt spid="15"/>
                                        </p:tgtEl>
                                        <p:attrNameLst>
                                          <p:attrName>ppt_x</p:attrName>
                                        </p:attrNameLst>
                                      </p:cBhvr>
                                      <p:tavLst>
                                        <p:tav tm="0">
                                          <p:val>
                                            <p:strVal val="#ppt_x"/>
                                          </p:val>
                                        </p:tav>
                                        <p:tav tm="100000">
                                          <p:val>
                                            <p:strVal val="#ppt_x"/>
                                          </p:val>
                                        </p:tav>
                                      </p:tavLst>
                                    </p:anim>
                                    <p:anim calcmode="lin" valueType="num">
                                      <p:cBhvr additive="base">
                                        <p:cTn id="17"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286254"/>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pic>
        <p:nvPicPr>
          <p:cNvPr id="6" name="Image 5" descr="Apostolic-Letter.png"/>
          <p:cNvPicPr>
            <a:picLocks noChangeAspect="1"/>
          </p:cNvPicPr>
          <p:nvPr/>
        </p:nvPicPr>
        <p:blipFill>
          <a:blip r:embed="rId2"/>
          <a:stretch>
            <a:fillRect/>
          </a:stretch>
        </p:blipFill>
        <p:spPr>
          <a:xfrm>
            <a:off x="448377" y="1110900"/>
            <a:ext cx="3268089" cy="4475331"/>
          </a:xfrm>
          <a:prstGeom prst="rect">
            <a:avLst/>
          </a:prstGeom>
        </p:spPr>
      </p:pic>
      <p:sp>
        <p:nvSpPr>
          <p:cNvPr id="7" name="ZoneTexte 6">
            <a:extLst>
              <a:ext uri="{FF2B5EF4-FFF2-40B4-BE49-F238E27FC236}">
                <a16:creationId xmlns:a16="http://schemas.microsoft.com/office/drawing/2014/main" id="{CF78EAB6-1216-4BD2-9FFD-8963DE69A926}"/>
              </a:ext>
            </a:extLst>
          </p:cNvPr>
          <p:cNvSpPr txBox="1"/>
          <p:nvPr/>
        </p:nvSpPr>
        <p:spPr>
          <a:xfrm>
            <a:off x="5170821" y="1568345"/>
            <a:ext cx="6475220" cy="4525494"/>
          </a:xfrm>
          <a:prstGeom prst="rect">
            <a:avLst/>
          </a:prstGeom>
          <a:noFill/>
        </p:spPr>
        <p:txBody>
          <a:bodyPr wrap="square" rtlCol="0">
            <a:spAutoFit/>
          </a:bodyPr>
          <a:lstStyle/>
          <a:p>
            <a:pPr algn="just"/>
            <a:r>
              <a:rPr lang="en-US" sz="2401" dirty="0">
                <a:solidFill>
                  <a:srgbClr val="005B9C"/>
                </a:solidFill>
              </a:rPr>
              <a:t>During the “Jubilee for Socially Excluded People”, as the Holy Doors of Mercy were being closed in all the cathedrals and shrines of the world, I had the idea that, as yet another tangible sign of this Extraordinary Holy Year, the </a:t>
            </a:r>
            <a:r>
              <a:rPr lang="en-US" sz="2401" b="1" dirty="0">
                <a:solidFill>
                  <a:srgbClr val="D1252B"/>
                </a:solidFill>
              </a:rPr>
              <a:t>entire Church might celebrate, on the Thirty-Third Sunday of Ordinary Time, the World Day of the Poor</a:t>
            </a:r>
            <a:r>
              <a:rPr lang="en-US" sz="2401" dirty="0">
                <a:solidFill>
                  <a:srgbClr val="005B9C"/>
                </a:solidFill>
              </a:rPr>
              <a:t>. This would be the worthiest way to prepare for the celebration of the Solemnity of our Lord Jesus Christ, King of the Universe, who identified with the little ones and the poor and who will judge us on our works of mercy (cf. Mt 25:31-46).</a:t>
            </a:r>
            <a:endParaRPr lang="fr-CA" sz="2401" dirty="0">
              <a:solidFill>
                <a:srgbClr val="005B9C"/>
              </a:solidFill>
            </a:endParaRPr>
          </a:p>
        </p:txBody>
      </p:sp>
      <p:sp>
        <p:nvSpPr>
          <p:cNvPr id="8" name="Flèche : droite 6">
            <a:extLst>
              <a:ext uri="{FF2B5EF4-FFF2-40B4-BE49-F238E27FC236}">
                <a16:creationId xmlns:a16="http://schemas.microsoft.com/office/drawing/2014/main" id="{5A6E7119-5737-4E01-ACA2-E84C1474EC13}"/>
              </a:ext>
            </a:extLst>
          </p:cNvPr>
          <p:cNvSpPr/>
          <p:nvPr/>
        </p:nvSpPr>
        <p:spPr>
          <a:xfrm>
            <a:off x="3857278" y="2975129"/>
            <a:ext cx="1269119" cy="644632"/>
          </a:xfrm>
          <a:prstGeom prst="rightArrow">
            <a:avLst/>
          </a:prstGeom>
          <a:solidFill>
            <a:srgbClr val="D1252B"/>
          </a:solidFill>
          <a:ln w="31750" cap="flat" cmpd="sng" algn="ctr">
            <a:solidFill>
              <a:srgbClr val="005B9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1" dirty="0"/>
          </a:p>
        </p:txBody>
      </p:sp>
      <p:pic>
        <p:nvPicPr>
          <p:cNvPr id="9" name="Image 8" descr="LOGO-SSVP.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10498067" y="185926"/>
            <a:ext cx="1147974" cy="1310679"/>
          </a:xfrm>
          <a:prstGeom prst="rect">
            <a:avLst/>
          </a:prstGeom>
        </p:spPr>
      </p:pic>
      <p:sp>
        <p:nvSpPr>
          <p:cNvPr id="10" name="Rectangle 1">
            <a:extLst>
              <a:ext uri="{FF2B5EF4-FFF2-40B4-BE49-F238E27FC236}">
                <a16:creationId xmlns:a16="http://schemas.microsoft.com/office/drawing/2014/main" id="{B33F3777-73A5-41D2-9514-5C7A3481E217}"/>
              </a:ext>
            </a:extLst>
          </p:cNvPr>
          <p:cNvSpPr txBox="1">
            <a:spLocks noChangeArrowheads="1"/>
          </p:cNvSpPr>
          <p:nvPr/>
        </p:nvSpPr>
        <p:spPr bwMode="auto">
          <a:xfrm>
            <a:off x="2541889" y="6023674"/>
            <a:ext cx="9076514" cy="262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64" tIns="45732" rIns="91464" bIns="45732" numCol="1" rtlCol="0" anchor="ctr" anchorCtr="0" compatLnSpc="1">
            <a:prstTxWarp prst="textNoShape">
              <a:avLst/>
            </a:prstTxWarp>
            <a:spAutoFit/>
          </a:bodyPr>
          <a:lstStyle/>
          <a:p>
            <a:pPr algn="r" defTabSz="914674" eaLnBrk="0" fontAlgn="base" hangingPunct="0">
              <a:spcBef>
                <a:spcPct val="0"/>
              </a:spcBef>
              <a:spcAft>
                <a:spcPct val="0"/>
              </a:spcAft>
              <a:defRPr/>
            </a:pPr>
            <a:r>
              <a:rPr lang="en-CA" altLang="fr-FR" sz="1100" dirty="0">
                <a:latin typeface="Arial" panose="020B0604020202020204" pitchFamily="34" charset="0"/>
                <a:ea typeface="Calibri" panose="020F0502020204030204" pitchFamily="34" charset="0"/>
              </a:rPr>
              <a:t> </a:t>
            </a:r>
            <a:r>
              <a:rPr lang="en-CA" altLang="fr-FR" sz="1100" dirty="0">
                <a:solidFill>
                  <a:srgbClr val="005B9C"/>
                </a:solidFill>
                <a:latin typeface="Arial" panose="020B0604020202020204" pitchFamily="34" charset="0"/>
                <a:ea typeface="Calibri" panose="020F0502020204030204" pitchFamily="34" charset="0"/>
              </a:rPr>
              <a:t>Source:  </a:t>
            </a:r>
            <a:r>
              <a:rPr lang="en-CA" altLang="fr-FR" sz="1100" dirty="0">
                <a:solidFill>
                  <a:srgbClr val="005B9C"/>
                </a:solidFill>
                <a:latin typeface="Arial" panose="020B0604020202020204" pitchFamily="34" charset="0"/>
                <a:ea typeface="Calibri" panose="020F0502020204030204" pitchFamily="34" charset="0"/>
                <a:hlinkClick r:id="rId5"/>
              </a:rPr>
              <a:t>https://w2.vatican.va/content/francesco/en/apost_letters/documents/papa-francesco-lettera-ap_20161120_misericordia-et-misera.html</a:t>
            </a:r>
            <a:r>
              <a:rPr lang="fr-CA" altLang="fr-FR" sz="1100" dirty="0">
                <a:solidFill>
                  <a:srgbClr val="005B9C"/>
                </a:solidFill>
                <a:latin typeface="Arial" panose="020B0604020202020204" pitchFamily="34" charset="0"/>
              </a:rPr>
              <a:t> </a:t>
            </a:r>
            <a:endParaRPr lang="fr-CA" altLang="fr-FR" sz="1801" dirty="0">
              <a:solidFill>
                <a:srgbClr val="005B9C"/>
              </a:solidFill>
              <a:latin typeface="Arial" panose="020B0604020202020204" pitchFamily="34" charset="0"/>
            </a:endParaRPr>
          </a:p>
        </p:txBody>
      </p:sp>
      <p:sp>
        <p:nvSpPr>
          <p:cNvPr id="17" name="Rectangle 16"/>
          <p:cNvSpPr/>
          <p:nvPr/>
        </p:nvSpPr>
        <p:spPr>
          <a:xfrm>
            <a:off x="1" y="6335441"/>
            <a:ext cx="12192000" cy="554821"/>
          </a:xfrm>
          <a:prstGeom prst="rect">
            <a:avLst/>
          </a:prstGeom>
          <a:solidFill>
            <a:srgbClr val="005B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18" name="Rectangle 17"/>
          <p:cNvSpPr/>
          <p:nvPr/>
        </p:nvSpPr>
        <p:spPr>
          <a:xfrm>
            <a:off x="1" y="6334464"/>
            <a:ext cx="12192000" cy="45731"/>
          </a:xfrm>
          <a:prstGeom prst="rect">
            <a:avLst/>
          </a:prstGeom>
          <a:solidFill>
            <a:srgbClr val="D12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Tree>
  </p:cSld>
  <p:clrMapOvr>
    <a:masterClrMapping/>
  </p:clrMapOvr>
  <p:transition spd="slow" advTm="3079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lide(fromLeft)">
                                      <p:cBhvr>
                                        <p:cTn id="11" dur="500"/>
                                        <p:tgtEl>
                                          <p:spTgt spid="8"/>
                                        </p:tgtEl>
                                      </p:cBhvr>
                                    </p:animEffect>
                                  </p:childTnLst>
                                </p:cTn>
                              </p:par>
                            </p:childTnLst>
                          </p:cTn>
                        </p:par>
                        <p:par>
                          <p:cTn id="12" fill="hold">
                            <p:stCondLst>
                              <p:cond delay="2500"/>
                            </p:stCondLst>
                            <p:childTnLst>
                              <p:par>
                                <p:cTn id="13" presetID="2" presetClass="entr" presetSubtype="4" accel="50000" decel="5000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3000" fill="hold"/>
                                        <p:tgtEl>
                                          <p:spTgt spid="7"/>
                                        </p:tgtEl>
                                        <p:attrNameLst>
                                          <p:attrName>ppt_x</p:attrName>
                                        </p:attrNameLst>
                                      </p:cBhvr>
                                      <p:tavLst>
                                        <p:tav tm="0">
                                          <p:val>
                                            <p:strVal val="#ppt_x"/>
                                          </p:val>
                                        </p:tav>
                                        <p:tav tm="100000">
                                          <p:val>
                                            <p:strVal val="#ppt_x"/>
                                          </p:val>
                                        </p:tav>
                                      </p:tavLst>
                                    </p:anim>
                                    <p:anim calcmode="lin" valueType="num">
                                      <p:cBhvr additive="base">
                                        <p:cTn id="16" dur="30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5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6335441"/>
            <a:ext cx="12192000" cy="554821"/>
          </a:xfrm>
          <a:prstGeom prst="rect">
            <a:avLst/>
          </a:prstGeom>
          <a:solidFill>
            <a:srgbClr val="005B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6" name="Rectangle 5"/>
          <p:cNvSpPr/>
          <p:nvPr/>
        </p:nvSpPr>
        <p:spPr>
          <a:xfrm>
            <a:off x="1" y="6334464"/>
            <a:ext cx="12192000" cy="45731"/>
          </a:xfrm>
          <a:prstGeom prst="rect">
            <a:avLst/>
          </a:prstGeom>
          <a:solidFill>
            <a:srgbClr val="D12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7" name="Rectangle 6"/>
          <p:cNvSpPr/>
          <p:nvPr/>
        </p:nvSpPr>
        <p:spPr>
          <a:xfrm>
            <a:off x="8744630" y="2076477"/>
            <a:ext cx="3447372" cy="3478781"/>
          </a:xfrm>
          <a:prstGeom prst="rect">
            <a:avLst/>
          </a:prstGeom>
        </p:spPr>
        <p:txBody>
          <a:bodyPr wrap="square">
            <a:spAutoFit/>
          </a:bodyPr>
          <a:lstStyle/>
          <a:p>
            <a:pPr algn="ctr"/>
            <a:r>
              <a:rPr lang="en-US" sz="2001" dirty="0">
                <a:solidFill>
                  <a:srgbClr val="D1252B"/>
                </a:solidFill>
              </a:rPr>
              <a:t>To make a donation,</a:t>
            </a:r>
            <a:br>
              <a:rPr lang="en-US" sz="2001" dirty="0">
                <a:solidFill>
                  <a:srgbClr val="D1252B"/>
                </a:solidFill>
              </a:rPr>
            </a:br>
            <a:r>
              <a:rPr lang="en-US" sz="2001" dirty="0">
                <a:solidFill>
                  <a:srgbClr val="D1252B"/>
                </a:solidFill>
              </a:rPr>
              <a:t>please contact us:</a:t>
            </a:r>
          </a:p>
          <a:p>
            <a:pPr algn="ctr"/>
            <a:r>
              <a:rPr lang="en-US" sz="2001" dirty="0" err="1">
                <a:solidFill>
                  <a:srgbClr val="0070C0"/>
                </a:solidFill>
              </a:rPr>
              <a:t>ssvp.ca</a:t>
            </a:r>
            <a:r>
              <a:rPr lang="en-US" sz="2001" dirty="0">
                <a:solidFill>
                  <a:srgbClr val="0070C0"/>
                </a:solidFill>
              </a:rPr>
              <a:t>/donation</a:t>
            </a:r>
          </a:p>
          <a:p>
            <a:pPr algn="ctr"/>
            <a:endParaRPr lang="en-US" sz="2001" dirty="0">
              <a:solidFill>
                <a:srgbClr val="0070C0"/>
              </a:solidFill>
            </a:endParaRPr>
          </a:p>
          <a:p>
            <a:pPr algn="ctr"/>
            <a:r>
              <a:rPr lang="en-US" sz="2001" dirty="0">
                <a:solidFill>
                  <a:srgbClr val="0070C0"/>
                </a:solidFill>
              </a:rPr>
              <a:t>Society of Saint Vincent de Paul</a:t>
            </a:r>
          </a:p>
          <a:p>
            <a:pPr algn="ctr"/>
            <a:r>
              <a:rPr lang="en-US" sz="2001" dirty="0">
                <a:solidFill>
                  <a:srgbClr val="0070C0"/>
                </a:solidFill>
              </a:rPr>
              <a:t>2463 Innes Road</a:t>
            </a:r>
            <a:br>
              <a:rPr lang="en-US" sz="2001" dirty="0">
                <a:solidFill>
                  <a:srgbClr val="0070C0"/>
                </a:solidFill>
              </a:rPr>
            </a:br>
            <a:r>
              <a:rPr lang="en-US" sz="2001" dirty="0">
                <a:solidFill>
                  <a:srgbClr val="0070C0"/>
                </a:solidFill>
              </a:rPr>
              <a:t>Ottawa ON K1B 3K3</a:t>
            </a:r>
          </a:p>
          <a:p>
            <a:pPr algn="ctr"/>
            <a:r>
              <a:rPr lang="en-US" sz="2001" dirty="0">
                <a:solidFill>
                  <a:srgbClr val="0070C0"/>
                </a:solidFill>
              </a:rPr>
              <a:t>1.866.997.7787</a:t>
            </a:r>
          </a:p>
          <a:p>
            <a:pPr algn="ctr"/>
            <a:endParaRPr lang="en-US" sz="2001" dirty="0">
              <a:solidFill>
                <a:srgbClr val="0070C0"/>
              </a:solidFill>
            </a:endParaRPr>
          </a:p>
          <a:p>
            <a:pPr algn="ctr"/>
            <a:r>
              <a:rPr lang="en-US" sz="2001" dirty="0">
                <a:solidFill>
                  <a:srgbClr val="0070C0"/>
                </a:solidFill>
              </a:rPr>
              <a:t>Charity Registration No: 132410671RR0001</a:t>
            </a:r>
            <a:r>
              <a:rPr lang="fr-CA" sz="2001" dirty="0">
                <a:solidFill>
                  <a:srgbClr val="0070C0"/>
                </a:solidFill>
              </a:rPr>
              <a:t> </a:t>
            </a:r>
          </a:p>
        </p:txBody>
      </p:sp>
      <p:pic>
        <p:nvPicPr>
          <p:cNvPr id="8" name="Image 7" descr="LOGO-SSVP.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9894190" y="193391"/>
            <a:ext cx="1147974" cy="1310679"/>
          </a:xfrm>
          <a:prstGeom prst="rect">
            <a:avLst/>
          </a:prstGeom>
        </p:spPr>
      </p:pic>
      <p:sp>
        <p:nvSpPr>
          <p:cNvPr id="9" name="ZoneTexte 8"/>
          <p:cNvSpPr txBox="1"/>
          <p:nvPr/>
        </p:nvSpPr>
        <p:spPr>
          <a:xfrm>
            <a:off x="1346449" y="5395198"/>
            <a:ext cx="7841795" cy="823329"/>
          </a:xfrm>
          <a:prstGeom prst="rect">
            <a:avLst/>
          </a:prstGeom>
          <a:noFill/>
        </p:spPr>
        <p:txBody>
          <a:bodyPr wrap="square" rtlCol="0">
            <a:noAutofit/>
          </a:bodyPr>
          <a:lstStyle/>
          <a:p>
            <a:r>
              <a:rPr lang="fr-CA" sz="4001" b="1" dirty="0">
                <a:ln w="0" cap="flat" cmpd="sng" algn="ctr">
                  <a:noFill/>
                  <a:prstDash val="solid"/>
                  <a:round/>
                  <a:headEnd type="none" w="med" len="med"/>
                  <a:tailEnd type="none" w="med" len="med"/>
                </a:ln>
                <a:solidFill>
                  <a:srgbClr val="005B9C"/>
                </a:solidFill>
                <a:latin typeface="Garamond"/>
                <a:cs typeface="Garamond"/>
              </a:rPr>
              <a:t>Society of Saint Vincent de Paul</a:t>
            </a:r>
            <a:endParaRPr lang="en-US" sz="4001" b="1" dirty="0">
              <a:ln w="0" cap="flat" cmpd="sng" algn="ctr">
                <a:noFill/>
                <a:prstDash val="solid"/>
                <a:round/>
                <a:headEnd type="none" w="med" len="med"/>
                <a:tailEnd type="none" w="med" len="med"/>
              </a:ln>
              <a:solidFill>
                <a:srgbClr val="005B9C"/>
              </a:solidFill>
              <a:latin typeface="Garamond"/>
              <a:cs typeface="Garamond"/>
            </a:endParaRPr>
          </a:p>
        </p:txBody>
      </p:sp>
      <p:sp>
        <p:nvSpPr>
          <p:cNvPr id="11" name="Ellipse 10"/>
          <p:cNvSpPr/>
          <p:nvPr/>
        </p:nvSpPr>
        <p:spPr>
          <a:xfrm>
            <a:off x="453636" y="1603244"/>
            <a:ext cx="2936203" cy="2936203"/>
          </a:xfrm>
          <a:prstGeom prst="ellipse">
            <a:avLst/>
          </a:prstGeom>
          <a:solidFill>
            <a:schemeClr val="bg1"/>
          </a:solidFill>
          <a:ln>
            <a:solidFill>
              <a:srgbClr val="005B9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12" name="ZoneTexte 11"/>
          <p:cNvSpPr txBox="1"/>
          <p:nvPr/>
        </p:nvSpPr>
        <p:spPr>
          <a:xfrm>
            <a:off x="640653" y="2140146"/>
            <a:ext cx="2608187" cy="2000702"/>
          </a:xfrm>
          <a:prstGeom prst="rect">
            <a:avLst/>
          </a:prstGeom>
          <a:noFill/>
        </p:spPr>
        <p:txBody>
          <a:bodyPr wrap="square" rtlCol="0">
            <a:spAutoFit/>
          </a:bodyPr>
          <a:lstStyle/>
          <a:p>
            <a:pPr algn="ctr"/>
            <a:r>
              <a:rPr lang="fr-FR" sz="2600" b="1" dirty="0" err="1">
                <a:solidFill>
                  <a:srgbClr val="005B9C"/>
                </a:solidFill>
                <a:latin typeface="Garamond"/>
                <a:cs typeface="Garamond"/>
              </a:rPr>
              <a:t>Please</a:t>
            </a:r>
            <a:r>
              <a:rPr lang="fr-FR" sz="2600" b="1" dirty="0">
                <a:solidFill>
                  <a:srgbClr val="005B9C"/>
                </a:solidFill>
                <a:latin typeface="Garamond"/>
                <a:cs typeface="Garamond"/>
              </a:rPr>
              <a:t> </a:t>
            </a:r>
            <a:r>
              <a:rPr lang="fr-FR" sz="2600" b="1" dirty="0" err="1">
                <a:solidFill>
                  <a:srgbClr val="005B9C"/>
                </a:solidFill>
                <a:latin typeface="Garamond"/>
                <a:cs typeface="Garamond"/>
              </a:rPr>
              <a:t>donate</a:t>
            </a:r>
            <a:r>
              <a:rPr lang="fr-FR" sz="2600" b="1" dirty="0">
                <a:solidFill>
                  <a:srgbClr val="005B9C"/>
                </a:solidFill>
                <a:latin typeface="Garamond"/>
                <a:cs typeface="Garamond"/>
              </a:rPr>
              <a:t> on </a:t>
            </a:r>
          </a:p>
          <a:p>
            <a:pPr algn="ctr"/>
            <a:r>
              <a:rPr lang="fr-FR" sz="2600" b="1" dirty="0" err="1">
                <a:solidFill>
                  <a:srgbClr val="005B9C"/>
                </a:solidFill>
                <a:latin typeface="Garamond"/>
                <a:cs typeface="Garamond"/>
              </a:rPr>
              <a:t>November</a:t>
            </a:r>
            <a:r>
              <a:rPr lang="fr-FR" sz="2600" b="1" dirty="0">
                <a:solidFill>
                  <a:srgbClr val="005B9C"/>
                </a:solidFill>
                <a:latin typeface="Garamond"/>
                <a:cs typeface="Garamond"/>
              </a:rPr>
              <a:t> 19,</a:t>
            </a:r>
          </a:p>
          <a:p>
            <a:pPr algn="ctr"/>
            <a:r>
              <a:rPr lang="fr-FR" sz="2600" b="1" dirty="0">
                <a:solidFill>
                  <a:srgbClr val="005B9C"/>
                </a:solidFill>
                <a:latin typeface="Garamond"/>
                <a:cs typeface="Garamond"/>
              </a:rPr>
              <a:t>World Day</a:t>
            </a:r>
            <a:br>
              <a:rPr lang="fr-FR" sz="2600" b="1" dirty="0">
                <a:solidFill>
                  <a:srgbClr val="005B9C"/>
                </a:solidFill>
                <a:latin typeface="Garamond"/>
                <a:cs typeface="Garamond"/>
              </a:rPr>
            </a:br>
            <a:r>
              <a:rPr lang="fr-FR" sz="2600" b="1" dirty="0">
                <a:solidFill>
                  <a:srgbClr val="005B9C"/>
                </a:solidFill>
                <a:latin typeface="Garamond"/>
                <a:cs typeface="Garamond"/>
              </a:rPr>
              <a:t>of the </a:t>
            </a:r>
            <a:r>
              <a:rPr lang="fr-FR" sz="2600" b="1" dirty="0" err="1">
                <a:solidFill>
                  <a:srgbClr val="005B9C"/>
                </a:solidFill>
                <a:latin typeface="Garamond"/>
                <a:cs typeface="Garamond"/>
              </a:rPr>
              <a:t>Poor</a:t>
            </a:r>
            <a:r>
              <a:rPr lang="fr-FR" sz="2600" b="1" dirty="0">
                <a:solidFill>
                  <a:srgbClr val="005B9C"/>
                </a:solidFill>
                <a:latin typeface="Garamond"/>
                <a:cs typeface="Garamond"/>
              </a:rPr>
              <a:t>.</a:t>
            </a:r>
          </a:p>
          <a:p>
            <a:pPr algn="ctr"/>
            <a:r>
              <a:rPr lang="fr-FR" sz="2001" b="1" i="1" dirty="0" err="1">
                <a:solidFill>
                  <a:srgbClr val="005B9C"/>
                </a:solidFill>
                <a:latin typeface="Garamond"/>
                <a:cs typeface="Garamond"/>
              </a:rPr>
              <a:t>ssvp.ca</a:t>
            </a:r>
            <a:r>
              <a:rPr lang="fr-FR" sz="2001" b="1" i="1" dirty="0">
                <a:solidFill>
                  <a:srgbClr val="005B9C"/>
                </a:solidFill>
                <a:latin typeface="Garamond"/>
                <a:cs typeface="Garamond"/>
              </a:rPr>
              <a:t>/donation</a:t>
            </a:r>
          </a:p>
        </p:txBody>
      </p:sp>
      <p:pic>
        <p:nvPicPr>
          <p:cNvPr id="4" name="Image 3">
            <a:extLst>
              <a:ext uri="{FF2B5EF4-FFF2-40B4-BE49-F238E27FC236}">
                <a16:creationId xmlns:a16="http://schemas.microsoft.com/office/drawing/2014/main" id="{F00A30CB-4EDD-A942-022C-9633B9D090B1}"/>
              </a:ext>
            </a:extLst>
          </p:cNvPr>
          <p:cNvPicPr>
            <a:picLocks noChangeAspect="1"/>
          </p:cNvPicPr>
          <p:nvPr/>
        </p:nvPicPr>
        <p:blipFill>
          <a:blip r:embed="rId5"/>
          <a:srcRect/>
          <a:stretch/>
        </p:blipFill>
        <p:spPr>
          <a:xfrm>
            <a:off x="3503562" y="1255389"/>
            <a:ext cx="5222207" cy="3478781"/>
          </a:xfrm>
          <a:prstGeom prst="rect">
            <a:avLst/>
          </a:prstGeom>
        </p:spPr>
      </p:pic>
    </p:spTree>
  </p:cSld>
  <p:clrMapOvr>
    <a:masterClrMapping/>
  </p:clrMapOvr>
  <p:transition spd="slow" advTm="1601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3000"/>
                                        <p:tgtEl>
                                          <p:spTgt spid="11"/>
                                        </p:tgtEl>
                                      </p:cBhvr>
                                    </p:animEffect>
                                  </p:childTnLst>
                                </p:cTn>
                              </p:par>
                            </p:childTnLst>
                          </p:cTn>
                        </p:par>
                        <p:par>
                          <p:cTn id="8" fill="hold">
                            <p:stCondLst>
                              <p:cond delay="3000"/>
                            </p:stCondLst>
                            <p:childTnLst>
                              <p:par>
                                <p:cTn id="9" presetID="6" presetClass="entr" presetSubtype="3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out)">
                                      <p:cBhvr>
                                        <p:cTn id="11" dur="1000"/>
                                        <p:tgtEl>
                                          <p:spTgt spid="12"/>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2" presetClass="entr" presetSubtype="4" accel="50000" decel="5000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2000" fill="hold"/>
                                        <p:tgtEl>
                                          <p:spTgt spid="7"/>
                                        </p:tgtEl>
                                        <p:attrNameLst>
                                          <p:attrName>ppt_x</p:attrName>
                                        </p:attrNameLst>
                                      </p:cBhvr>
                                      <p:tavLst>
                                        <p:tav tm="0">
                                          <p:val>
                                            <p:strVal val="#ppt_x"/>
                                          </p:val>
                                        </p:tav>
                                        <p:tav tm="100000">
                                          <p:val>
                                            <p:strVal val="#ppt_x"/>
                                          </p:val>
                                        </p:tav>
                                      </p:tavLst>
                                    </p:anim>
                                    <p:anim calcmode="lin" valueType="num">
                                      <p:cBhvr additive="base">
                                        <p:cTn id="19"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6335441"/>
            <a:ext cx="12192000" cy="554821"/>
          </a:xfrm>
          <a:prstGeom prst="rect">
            <a:avLst/>
          </a:prstGeom>
          <a:solidFill>
            <a:srgbClr val="005B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7" name="Rectangle 6"/>
          <p:cNvSpPr/>
          <p:nvPr/>
        </p:nvSpPr>
        <p:spPr>
          <a:xfrm>
            <a:off x="1" y="6334464"/>
            <a:ext cx="12192000" cy="45731"/>
          </a:xfrm>
          <a:prstGeom prst="rect">
            <a:avLst/>
          </a:prstGeom>
          <a:solidFill>
            <a:srgbClr val="D12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11" name="ZoneTexte 10"/>
          <p:cNvSpPr txBox="1"/>
          <p:nvPr/>
        </p:nvSpPr>
        <p:spPr>
          <a:xfrm>
            <a:off x="568761" y="432839"/>
            <a:ext cx="11097599" cy="938964"/>
          </a:xfrm>
          <a:prstGeom prst="rect">
            <a:avLst/>
          </a:prstGeom>
          <a:noFill/>
        </p:spPr>
        <p:txBody>
          <a:bodyPr wrap="square" rtlCol="0">
            <a:spAutoFit/>
          </a:bodyPr>
          <a:lstStyle/>
          <a:p>
            <a:r>
              <a:rPr lang="fr-FR" sz="5502" dirty="0">
                <a:solidFill>
                  <a:srgbClr val="005B9C"/>
                </a:solidFill>
                <a:latin typeface="Garamond"/>
                <a:cs typeface="Garamond"/>
              </a:rPr>
              <a:t>Society of Saint Vincent de Paul (SSVP)</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507008"/>
            <a:ext cx="11109791" cy="4044731"/>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2001"/>
              </a:spcAft>
              <a:buClr>
                <a:schemeClr val="accent1"/>
              </a:buClr>
              <a:buSzPct val="100000"/>
              <a:buFont typeface="Calibri" panose="020F0502020204030204" pitchFamily="34" charset="0"/>
              <a:buChar char=" "/>
              <a:defRPr/>
            </a:pPr>
            <a:r>
              <a:rPr lang="en-US" sz="6002" dirty="0">
                <a:solidFill>
                  <a:srgbClr val="D1252B"/>
                </a:solidFill>
                <a:latin typeface="Garamond"/>
                <a:cs typeface="Garamond"/>
              </a:rPr>
              <a:t>MISSION</a:t>
            </a:r>
          </a:p>
          <a:p>
            <a:pPr marL="91467" indent="-91467" algn="ctr" defTabSz="914674">
              <a:lnSpc>
                <a:spcPct val="90000"/>
              </a:lnSpc>
              <a:spcBef>
                <a:spcPts val="1200"/>
              </a:spcBef>
              <a:spcAft>
                <a:spcPts val="2001"/>
              </a:spcAft>
              <a:buClr>
                <a:schemeClr val="accent1"/>
              </a:buClr>
              <a:buSzPct val="100000"/>
              <a:buFont typeface="Calibri" panose="020F0502020204030204" pitchFamily="34" charset="0"/>
              <a:buChar char=" "/>
              <a:defRPr/>
            </a:pPr>
            <a:r>
              <a:rPr lang="en-US" sz="4200" dirty="0">
                <a:solidFill>
                  <a:srgbClr val="005B9C"/>
                </a:solidFill>
                <a:latin typeface="Garamond"/>
                <a:cs typeface="Garamond"/>
              </a:rPr>
              <a:t>The Society of Saint Vincent de Paul is a lay</a:t>
            </a:r>
            <a:br>
              <a:rPr lang="en-US" sz="4200" dirty="0">
                <a:solidFill>
                  <a:srgbClr val="005B9C"/>
                </a:solidFill>
                <a:latin typeface="Garamond"/>
                <a:cs typeface="Garamond"/>
              </a:rPr>
            </a:br>
            <a:r>
              <a:rPr lang="en-US" sz="4200" dirty="0">
                <a:solidFill>
                  <a:srgbClr val="005B9C"/>
                </a:solidFill>
                <a:latin typeface="Garamond"/>
                <a:cs typeface="Garamond"/>
              </a:rPr>
              <a:t>Catholic organization whose </a:t>
            </a:r>
            <a:r>
              <a:rPr lang="fr-CA" sz="4200" dirty="0">
                <a:solidFill>
                  <a:srgbClr val="005B9C"/>
                </a:solidFill>
                <a:latin typeface="Garamond"/>
                <a:cs typeface="Garamond"/>
              </a:rPr>
              <a:t>mission </a:t>
            </a:r>
            <a:r>
              <a:rPr lang="fr-CA" sz="4200" dirty="0" err="1">
                <a:solidFill>
                  <a:srgbClr val="005B9C"/>
                </a:solidFill>
                <a:latin typeface="Garamond"/>
                <a:cs typeface="Garamond"/>
              </a:rPr>
              <a:t>is</a:t>
            </a:r>
            <a:r>
              <a:rPr lang="fr-CA" sz="4200" dirty="0">
                <a:solidFill>
                  <a:srgbClr val="005B9C"/>
                </a:solidFill>
                <a:latin typeface="Garamond"/>
                <a:cs typeface="Garamond"/>
              </a:rPr>
              <a:t>:</a:t>
            </a:r>
          </a:p>
          <a:p>
            <a:pPr marL="91467" indent="-91467" algn="ctr" defTabSz="914674">
              <a:lnSpc>
                <a:spcPct val="90000"/>
              </a:lnSpc>
              <a:spcBef>
                <a:spcPts val="1200"/>
              </a:spcBef>
              <a:spcAft>
                <a:spcPts val="2001"/>
              </a:spcAft>
              <a:buClr>
                <a:schemeClr val="accent1"/>
              </a:buClr>
              <a:buSzPct val="100000"/>
              <a:buFont typeface="Calibri" panose="020F0502020204030204" pitchFamily="34" charset="0"/>
              <a:buChar char=" "/>
              <a:defRPr/>
            </a:pPr>
            <a:r>
              <a:rPr lang="en-US" sz="4200" dirty="0">
                <a:solidFill>
                  <a:srgbClr val="005B9C"/>
                </a:solidFill>
                <a:latin typeface="Garamond"/>
                <a:cs typeface="Garamond"/>
              </a:rPr>
              <a:t>To live the Gospel message by serving Christ in the poor with </a:t>
            </a:r>
            <a:r>
              <a:rPr lang="en-US" sz="4200" dirty="0">
                <a:solidFill>
                  <a:srgbClr val="D1252B"/>
                </a:solidFill>
                <a:latin typeface="Garamond"/>
                <a:cs typeface="Garamond"/>
              </a:rPr>
              <a:t>love</a:t>
            </a:r>
            <a:r>
              <a:rPr lang="en-US" sz="4200" dirty="0">
                <a:solidFill>
                  <a:srgbClr val="005B9C"/>
                </a:solidFill>
                <a:latin typeface="Garamond"/>
                <a:cs typeface="Garamond"/>
              </a:rPr>
              <a:t>, </a:t>
            </a:r>
            <a:r>
              <a:rPr lang="en-US" sz="4200" dirty="0">
                <a:solidFill>
                  <a:srgbClr val="D1252B"/>
                </a:solidFill>
                <a:latin typeface="Garamond"/>
                <a:cs typeface="Garamond"/>
              </a:rPr>
              <a:t>respect</a:t>
            </a:r>
            <a:r>
              <a:rPr lang="en-US" sz="4200" dirty="0">
                <a:solidFill>
                  <a:srgbClr val="005B9C"/>
                </a:solidFill>
                <a:latin typeface="Garamond"/>
                <a:cs typeface="Garamond"/>
              </a:rPr>
              <a:t>, </a:t>
            </a:r>
            <a:r>
              <a:rPr lang="fr-CA" sz="4200" dirty="0">
                <a:solidFill>
                  <a:srgbClr val="D1252B"/>
                </a:solidFill>
                <a:latin typeface="Garamond"/>
                <a:cs typeface="Garamond"/>
              </a:rPr>
              <a:t>justice</a:t>
            </a:r>
            <a:r>
              <a:rPr lang="fr-CA" sz="4200" dirty="0">
                <a:solidFill>
                  <a:srgbClr val="005B9C"/>
                </a:solidFill>
                <a:latin typeface="Garamond"/>
                <a:cs typeface="Garamond"/>
              </a:rPr>
              <a:t> and </a:t>
            </a:r>
            <a:r>
              <a:rPr lang="fr-CA" sz="4200" dirty="0" err="1">
                <a:solidFill>
                  <a:srgbClr val="D1252B"/>
                </a:solidFill>
                <a:latin typeface="Garamond"/>
                <a:cs typeface="Garamond"/>
              </a:rPr>
              <a:t>joy</a:t>
            </a:r>
            <a:r>
              <a:rPr lang="fr-CA" sz="4200" dirty="0">
                <a:solidFill>
                  <a:srgbClr val="005B9C"/>
                </a:solidFill>
                <a:latin typeface="Garamond"/>
                <a:cs typeface="Garamond"/>
              </a:rPr>
              <a:t>.</a:t>
            </a:r>
          </a:p>
        </p:txBody>
      </p:sp>
    </p:spTree>
  </p:cSld>
  <p:clrMapOvr>
    <a:masterClrMapping/>
  </p:clrMapOvr>
  <p:transition advTm="10700">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0" fill="hold"/>
                                        <p:tgtEl>
                                          <p:spTgt spid="12"/>
                                        </p:tgtEl>
                                        <p:attrNameLst>
                                          <p:attrName>ppt_x</p:attrName>
                                        </p:attrNameLst>
                                      </p:cBhvr>
                                      <p:tavLst>
                                        <p:tav tm="0">
                                          <p:val>
                                            <p:strVal val="#ppt_x"/>
                                          </p:val>
                                        </p:tav>
                                        <p:tav tm="100000">
                                          <p:val>
                                            <p:strVal val="#ppt_x"/>
                                          </p:val>
                                        </p:tav>
                                      </p:tavLst>
                                    </p:anim>
                                    <p:anim calcmode="lin" valueType="num">
                                      <p:cBhvr additive="base">
                                        <p:cTn id="8" dur="3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Bon-format-Ozanam-visite.jpg"/>
          <p:cNvPicPr>
            <a:picLocks noChangeAspect="1"/>
          </p:cNvPicPr>
          <p:nvPr/>
        </p:nvPicPr>
        <p:blipFill>
          <a:blip r:embed="rId2"/>
          <a:stretch>
            <a:fillRect/>
          </a:stretch>
        </p:blipFill>
        <p:spPr>
          <a:xfrm>
            <a:off x="1" y="-821"/>
            <a:ext cx="12192000" cy="6859715"/>
          </a:xfrm>
          <a:prstGeom prst="rect">
            <a:avLst/>
          </a:prstGeom>
        </p:spPr>
      </p:pic>
      <p:pic>
        <p:nvPicPr>
          <p:cNvPr id="14" name="Image 13" descr="LOGO-SSVP.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9602113" y="400755"/>
            <a:ext cx="2187810" cy="2497893"/>
          </a:xfrm>
          <a:prstGeom prst="rect">
            <a:avLst/>
          </a:prstGeom>
        </p:spPr>
      </p:pic>
    </p:spTree>
  </p:cSld>
  <p:clrMapOvr>
    <a:masterClrMapping/>
  </p:clrMapOvr>
  <p:transition advTm="108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6335441"/>
            <a:ext cx="12192000" cy="554821"/>
          </a:xfrm>
          <a:prstGeom prst="rect">
            <a:avLst/>
          </a:prstGeom>
          <a:solidFill>
            <a:srgbClr val="005B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7" name="Rectangle 6"/>
          <p:cNvSpPr/>
          <p:nvPr/>
        </p:nvSpPr>
        <p:spPr>
          <a:xfrm>
            <a:off x="1" y="6334464"/>
            <a:ext cx="12192000" cy="45731"/>
          </a:xfrm>
          <a:prstGeom prst="rect">
            <a:avLst/>
          </a:prstGeom>
          <a:solidFill>
            <a:srgbClr val="D12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11" name="ZoneTexte 10"/>
          <p:cNvSpPr txBox="1"/>
          <p:nvPr/>
        </p:nvSpPr>
        <p:spPr>
          <a:xfrm>
            <a:off x="568761" y="432839"/>
            <a:ext cx="11082998" cy="938964"/>
          </a:xfrm>
          <a:prstGeom prst="rect">
            <a:avLst/>
          </a:prstGeom>
          <a:noFill/>
        </p:spPr>
        <p:txBody>
          <a:bodyPr wrap="square" rtlCol="0">
            <a:spAutoFit/>
          </a:bodyPr>
          <a:lstStyle/>
          <a:p>
            <a:r>
              <a:rPr lang="fr-FR" sz="5502" dirty="0">
                <a:solidFill>
                  <a:srgbClr val="005B9C"/>
                </a:solidFill>
                <a:latin typeface="Garamond"/>
                <a:cs typeface="Garamond"/>
              </a:rPr>
              <a:t>Society of Saint Vincent de Paul (SSVP)</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r>
              <a:rPr lang="en-US" sz="6002" dirty="0">
                <a:solidFill>
                  <a:srgbClr val="D1252B"/>
                </a:solidFill>
                <a:latin typeface="Garamond"/>
                <a:cs typeface="Garamond"/>
              </a:rPr>
              <a:t>VALUES</a:t>
            </a:r>
          </a:p>
          <a:p>
            <a:pPr marL="625663">
              <a:spcAft>
                <a:spcPts val="1200"/>
              </a:spcAft>
            </a:pPr>
            <a:r>
              <a:rPr lang="en-US" sz="3601" dirty="0">
                <a:solidFill>
                  <a:srgbClr val="005B9C"/>
                </a:solidFill>
                <a:latin typeface="Garamond"/>
                <a:cs typeface="Garamond"/>
              </a:rPr>
              <a:t>The Mission of the Society of Saint Vincent de Paul implies that as Vincentians, </a:t>
            </a:r>
            <a:r>
              <a:rPr lang="fr-CA" sz="3601" dirty="0" err="1">
                <a:solidFill>
                  <a:srgbClr val="005B9C"/>
                </a:solidFill>
                <a:latin typeface="Garamond"/>
                <a:cs typeface="Garamond"/>
              </a:rPr>
              <a:t>we</a:t>
            </a:r>
            <a:r>
              <a:rPr lang="fr-CA" sz="3601" dirty="0">
                <a:solidFill>
                  <a:srgbClr val="005B9C"/>
                </a:solidFill>
                <a:latin typeface="Garamond"/>
                <a:cs typeface="Garamond"/>
              </a:rPr>
              <a:t>:</a:t>
            </a:r>
          </a:p>
          <a:p>
            <a:pPr marL="1518105" indent="-285836">
              <a:spcAft>
                <a:spcPts val="600"/>
              </a:spcAft>
              <a:buClr>
                <a:srgbClr val="005B9C"/>
              </a:buClr>
              <a:buSzPct val="75000"/>
              <a:buFont typeface="Lucida Grande"/>
              <a:buChar char="●"/>
            </a:pPr>
            <a:r>
              <a:rPr lang="en-US" sz="3601" dirty="0">
                <a:solidFill>
                  <a:srgbClr val="D1252B"/>
                </a:solidFill>
                <a:latin typeface="Garamond"/>
                <a:cs typeface="Garamond"/>
              </a:rPr>
              <a:t>see Christ in anyone who suffers;</a:t>
            </a:r>
          </a:p>
          <a:p>
            <a:pPr marL="1518105" indent="-285836">
              <a:spcAft>
                <a:spcPts val="600"/>
              </a:spcAft>
              <a:buClr>
                <a:srgbClr val="005B9C"/>
              </a:buClr>
              <a:buSzPct val="75000"/>
              <a:buFont typeface="Lucida Grande"/>
              <a:buChar char="●"/>
            </a:pPr>
            <a:r>
              <a:rPr lang="en-US" sz="3601" dirty="0">
                <a:solidFill>
                  <a:srgbClr val="D1252B"/>
                </a:solidFill>
                <a:latin typeface="Garamond"/>
                <a:cs typeface="Garamond"/>
              </a:rPr>
              <a:t>come together as a family;</a:t>
            </a:r>
          </a:p>
          <a:p>
            <a:pPr marL="1518105" indent="-285836">
              <a:spcAft>
                <a:spcPts val="600"/>
              </a:spcAft>
              <a:buClr>
                <a:srgbClr val="005B9C"/>
              </a:buClr>
              <a:buSzPct val="75000"/>
              <a:buFont typeface="Lucida Grande"/>
              <a:buChar char="●"/>
            </a:pPr>
            <a:r>
              <a:rPr lang="en-US" sz="3601" dirty="0">
                <a:solidFill>
                  <a:srgbClr val="D1252B"/>
                </a:solidFill>
                <a:latin typeface="Garamond"/>
                <a:cs typeface="Garamond"/>
              </a:rPr>
              <a:t>have personal contact with the poor;</a:t>
            </a:r>
          </a:p>
          <a:p>
            <a:pPr marL="1518105" indent="-285836">
              <a:spcAft>
                <a:spcPts val="600"/>
              </a:spcAft>
              <a:buClr>
                <a:srgbClr val="005B9C"/>
              </a:buClr>
              <a:buSzPct val="75000"/>
              <a:buFont typeface="Lucida Grande"/>
              <a:buChar char="●"/>
            </a:pPr>
            <a:r>
              <a:rPr lang="en-US" sz="3601" dirty="0">
                <a:solidFill>
                  <a:srgbClr val="D1252B"/>
                </a:solidFill>
                <a:latin typeface="Garamond"/>
                <a:cs typeface="Garamond"/>
              </a:rPr>
              <a:t>help in all possible ways.</a:t>
            </a:r>
            <a:endParaRPr lang="fr-CA" sz="3601" dirty="0">
              <a:solidFill>
                <a:srgbClr val="D1252B"/>
              </a:solidFill>
              <a:latin typeface="Garamond"/>
              <a:cs typeface="Garamond"/>
            </a:endParaRPr>
          </a:p>
        </p:txBody>
      </p:sp>
    </p:spTree>
  </p:cSld>
  <p:clrMapOvr>
    <a:masterClrMapping/>
  </p:clrMapOvr>
  <p:transition advTm="1578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0" fill="hold"/>
                                        <p:tgtEl>
                                          <p:spTgt spid="12"/>
                                        </p:tgtEl>
                                        <p:attrNameLst>
                                          <p:attrName>ppt_x</p:attrName>
                                        </p:attrNameLst>
                                      </p:cBhvr>
                                      <p:tavLst>
                                        <p:tav tm="0">
                                          <p:val>
                                            <p:strVal val="#ppt_x"/>
                                          </p:val>
                                        </p:tav>
                                        <p:tav tm="100000">
                                          <p:val>
                                            <p:strVal val="#ppt_x"/>
                                          </p:val>
                                        </p:tav>
                                      </p:tavLst>
                                    </p:anim>
                                    <p:anim calcmode="lin" valueType="num">
                                      <p:cBhvr additive="base">
                                        <p:cTn id="8" dur="3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6335441"/>
            <a:ext cx="12192000" cy="554821"/>
          </a:xfrm>
          <a:prstGeom prst="rect">
            <a:avLst/>
          </a:prstGeom>
          <a:solidFill>
            <a:srgbClr val="005B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7" name="Rectangle 6"/>
          <p:cNvSpPr/>
          <p:nvPr/>
        </p:nvSpPr>
        <p:spPr>
          <a:xfrm>
            <a:off x="1" y="6334464"/>
            <a:ext cx="12192000" cy="45731"/>
          </a:xfrm>
          <a:prstGeom prst="rect">
            <a:avLst/>
          </a:prstGeom>
          <a:solidFill>
            <a:srgbClr val="D12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11" name="ZoneTexte 10"/>
          <p:cNvSpPr txBox="1"/>
          <p:nvPr/>
        </p:nvSpPr>
        <p:spPr>
          <a:xfrm>
            <a:off x="568761" y="432839"/>
            <a:ext cx="11082998" cy="938964"/>
          </a:xfrm>
          <a:prstGeom prst="rect">
            <a:avLst/>
          </a:prstGeom>
          <a:noFill/>
        </p:spPr>
        <p:txBody>
          <a:bodyPr wrap="square" rtlCol="0">
            <a:spAutoFit/>
          </a:bodyPr>
          <a:lstStyle/>
          <a:p>
            <a:r>
              <a:rPr lang="fr-FR" sz="5502" dirty="0">
                <a:solidFill>
                  <a:srgbClr val="005B9C"/>
                </a:solidFill>
                <a:latin typeface="Garamond"/>
                <a:cs typeface="Garamond"/>
              </a:rPr>
              <a:t>Society of Saint Vincent de Paul (SSVP)</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fontScale="92500" lnSpcReduction="20000"/>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r>
              <a:rPr lang="en-US" sz="6488" dirty="0">
                <a:solidFill>
                  <a:srgbClr val="D1252B"/>
                </a:solidFill>
                <a:latin typeface="Garamond"/>
                <a:cs typeface="Garamond"/>
              </a:rPr>
              <a:t>VISION</a:t>
            </a:r>
          </a:p>
          <a:p>
            <a:pPr algn="just"/>
            <a:r>
              <a:rPr lang="en-US" sz="3601" dirty="0">
                <a:solidFill>
                  <a:srgbClr val="005B9C"/>
                </a:solidFill>
                <a:latin typeface="Garamond"/>
                <a:cs typeface="Garamond"/>
              </a:rPr>
              <a:t>As a Catholic lay organization, we will </a:t>
            </a:r>
            <a:r>
              <a:rPr lang="en-US" sz="3601" dirty="0">
                <a:solidFill>
                  <a:srgbClr val="D1252B"/>
                </a:solidFill>
                <a:latin typeface="Garamond"/>
                <a:cs typeface="Garamond"/>
              </a:rPr>
              <a:t>embrace the world in a network of charity, serving Christ in the suffering, poor or marginalized</a:t>
            </a:r>
            <a:r>
              <a:rPr lang="en-US" sz="3601" b="1" dirty="0">
                <a:solidFill>
                  <a:srgbClr val="005B9C"/>
                </a:solidFill>
                <a:latin typeface="Garamond"/>
                <a:cs typeface="Garamond"/>
              </a:rPr>
              <a:t>, </a:t>
            </a:r>
            <a:r>
              <a:rPr lang="en-US" sz="3601" dirty="0">
                <a:solidFill>
                  <a:srgbClr val="005B9C"/>
                </a:solidFill>
                <a:latin typeface="Garamond"/>
                <a:cs typeface="Garamond"/>
              </a:rPr>
              <a:t>bringing them love and respect, aid and development, hope and joy, in a more just society.</a:t>
            </a:r>
          </a:p>
          <a:p>
            <a:pPr algn="just"/>
            <a:endParaRPr lang="en-US" sz="3601" dirty="0">
              <a:solidFill>
                <a:srgbClr val="005B9C"/>
              </a:solidFill>
              <a:latin typeface="Garamond"/>
              <a:cs typeface="Garamond"/>
            </a:endParaRPr>
          </a:p>
          <a:p>
            <a:pPr algn="just"/>
            <a:r>
              <a:rPr lang="en-US" sz="3601" dirty="0">
                <a:solidFill>
                  <a:srgbClr val="005B9C"/>
                </a:solidFill>
                <a:latin typeface="Garamond"/>
                <a:cs typeface="Garamond"/>
              </a:rPr>
              <a:t>We also seek to deepen our spirituality and the mutual love and support amongst members, so that, seeing how we serve those in need with one mind and heart, people are attracted to the Society and to Christ who animates it. </a:t>
            </a:r>
            <a:endParaRPr lang="fr-CA" sz="3601" dirty="0">
              <a:solidFill>
                <a:srgbClr val="005B9C"/>
              </a:solidFill>
              <a:latin typeface="Garamond"/>
              <a:cs typeface="Garamond"/>
            </a:endParaRPr>
          </a:p>
        </p:txBody>
      </p:sp>
    </p:spTree>
  </p:cSld>
  <p:clrMapOvr>
    <a:masterClrMapping/>
  </p:clrMapOvr>
  <p:transition advTm="25633">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0" fill="hold"/>
                                        <p:tgtEl>
                                          <p:spTgt spid="12"/>
                                        </p:tgtEl>
                                        <p:attrNameLst>
                                          <p:attrName>ppt_x</p:attrName>
                                        </p:attrNameLst>
                                      </p:cBhvr>
                                      <p:tavLst>
                                        <p:tav tm="0">
                                          <p:val>
                                            <p:strVal val="#ppt_x"/>
                                          </p:val>
                                        </p:tav>
                                        <p:tav tm="100000">
                                          <p:val>
                                            <p:strVal val="#ppt_x"/>
                                          </p:val>
                                        </p:tav>
                                      </p:tavLst>
                                    </p:anim>
                                    <p:anim calcmode="lin" valueType="num">
                                      <p:cBhvr additive="base">
                                        <p:cTn id="8" dur="3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BCD7AD6-2E23-4070-9AE0-3FE69F50F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749" y="2422069"/>
            <a:ext cx="4570849" cy="4192222"/>
          </a:xfrm>
          <a:prstGeom prst="rect">
            <a:avLst/>
          </a:prstGeom>
        </p:spPr>
      </p:pic>
      <p:sp>
        <p:nvSpPr>
          <p:cNvPr id="6" name="Rectangle 5"/>
          <p:cNvSpPr/>
          <p:nvPr/>
        </p:nvSpPr>
        <p:spPr>
          <a:xfrm>
            <a:off x="1" y="6335441"/>
            <a:ext cx="12192000" cy="554821"/>
          </a:xfrm>
          <a:prstGeom prst="rect">
            <a:avLst/>
          </a:prstGeom>
          <a:solidFill>
            <a:srgbClr val="005B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7" name="Rectangle 6"/>
          <p:cNvSpPr/>
          <p:nvPr/>
        </p:nvSpPr>
        <p:spPr>
          <a:xfrm>
            <a:off x="1" y="6334464"/>
            <a:ext cx="12192000" cy="45731"/>
          </a:xfrm>
          <a:prstGeom prst="rect">
            <a:avLst/>
          </a:prstGeom>
          <a:solidFill>
            <a:srgbClr val="D12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11" name="ZoneTexte 10"/>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Organizational Chart - SSVP Canada</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9" name="ZoneTexte 8"/>
          <p:cNvSpPr txBox="1"/>
          <p:nvPr/>
        </p:nvSpPr>
        <p:spPr>
          <a:xfrm>
            <a:off x="1299494" y="1273362"/>
            <a:ext cx="2657418" cy="1539037"/>
          </a:xfrm>
          <a:prstGeom prst="rect">
            <a:avLst/>
          </a:prstGeom>
          <a:noFill/>
        </p:spPr>
        <p:txBody>
          <a:bodyPr wrap="square" rtlCol="0">
            <a:spAutoFit/>
          </a:bodyPr>
          <a:lstStyle/>
          <a:p>
            <a:pPr algn="ctr"/>
            <a:r>
              <a:rPr lang="en-US" sz="3800" b="1" dirty="0">
                <a:solidFill>
                  <a:srgbClr val="D1252B"/>
                </a:solidFill>
                <a:latin typeface="Garamond"/>
                <a:cs typeface="Garamond"/>
              </a:rPr>
              <a:t>Vincentian</a:t>
            </a:r>
          </a:p>
          <a:p>
            <a:r>
              <a:rPr lang="en-US" sz="3800" b="1" dirty="0">
                <a:solidFill>
                  <a:srgbClr val="D1252B"/>
                </a:solidFill>
                <a:latin typeface="Garamond"/>
                <a:cs typeface="Garamond"/>
              </a:rPr>
              <a:t>Family Tree</a:t>
            </a:r>
            <a:endParaRPr lang="fr-FR" sz="3800" dirty="0">
              <a:solidFill>
                <a:srgbClr val="D1252B"/>
              </a:solidFill>
              <a:latin typeface="Garamond"/>
              <a:cs typeface="Garamond"/>
            </a:endParaRPr>
          </a:p>
          <a:p>
            <a:endParaRPr lang="fr-FR" sz="1801" dirty="0"/>
          </a:p>
        </p:txBody>
      </p:sp>
      <p:pic>
        <p:nvPicPr>
          <p:cNvPr id="2" name="Image 1">
            <a:extLst>
              <a:ext uri="{FF2B5EF4-FFF2-40B4-BE49-F238E27FC236}">
                <a16:creationId xmlns:a16="http://schemas.microsoft.com/office/drawing/2014/main" id="{B4D51250-A31E-41AD-A2F9-2E9EFE36C53F}"/>
              </a:ext>
            </a:extLst>
          </p:cNvPr>
          <p:cNvPicPr>
            <a:picLocks noChangeAspect="1"/>
          </p:cNvPicPr>
          <p:nvPr/>
        </p:nvPicPr>
        <p:blipFill>
          <a:blip r:embed="rId3"/>
          <a:stretch>
            <a:fillRect/>
          </a:stretch>
        </p:blipFill>
        <p:spPr>
          <a:xfrm>
            <a:off x="4687645" y="1292080"/>
            <a:ext cx="6364966" cy="4914213"/>
          </a:xfrm>
          <a:prstGeom prst="rect">
            <a:avLst/>
          </a:prstGeom>
        </p:spPr>
      </p:pic>
    </p:spTree>
  </p:cSld>
  <p:clrMapOvr>
    <a:masterClrMapping/>
  </p:clrMapOvr>
  <p:transition advTm="160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50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9"/>
                                        </p:tgtEl>
                                        <p:attrNameLst>
                                          <p:attrName>fillcolor</p:attrName>
                                        </p:attrNameLst>
                                      </p:cBhvr>
                                      <p:tavLst>
                                        <p:tav tm="0">
                                          <p:val>
                                            <p:clrVal>
                                              <a:schemeClr val="accent2"/>
                                            </p:clrVal>
                                          </p:val>
                                        </p:tav>
                                        <p:tav tm="50000">
                                          <p:val>
                                            <p:clrVal>
                                              <a:schemeClr val="hlink"/>
                                            </p:clrVal>
                                          </p:val>
                                        </p:tav>
                                      </p:tavLst>
                                    </p:anim>
                                    <p:set>
                                      <p:cBhvr>
                                        <p:cTn id="9" dur="500"/>
                                        <p:tgtEl>
                                          <p:spTgt spid="9"/>
                                        </p:tgtEl>
                                        <p:attrNameLst>
                                          <p:attrName>fill.type</p:attrName>
                                        </p:attrNameLst>
                                      </p:cBhvr>
                                      <p:to>
                                        <p:strVal val="solid"/>
                                      </p:to>
                                    </p:set>
                                  </p:childTnLst>
                                </p:cTn>
                              </p:par>
                            </p:childTnLst>
                          </p:cTn>
                        </p:par>
                        <p:par>
                          <p:cTn id="10" fill="hold">
                            <p:stCondLst>
                              <p:cond delay="5250"/>
                            </p:stCondLst>
                            <p:childTnLst>
                              <p:par>
                                <p:cTn id="11" presetID="6" presetClass="entr" presetSubtype="32"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out)">
                                      <p:cBhvr>
                                        <p:cTn id="13" dur="3000"/>
                                        <p:tgtEl>
                                          <p:spTgt spid="8"/>
                                        </p:tgtEl>
                                      </p:cBhvr>
                                    </p:animEffect>
                                  </p:childTnLst>
                                </p:cTn>
                              </p:par>
                              <p:par>
                                <p:cTn id="14" presetID="2" presetClass="entr" presetSubtype="4" accel="50000" decel="5000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3000" fill="hold"/>
                                        <p:tgtEl>
                                          <p:spTgt spid="2"/>
                                        </p:tgtEl>
                                        <p:attrNameLst>
                                          <p:attrName>ppt_x</p:attrName>
                                        </p:attrNameLst>
                                      </p:cBhvr>
                                      <p:tavLst>
                                        <p:tav tm="0">
                                          <p:val>
                                            <p:strVal val="#ppt_x"/>
                                          </p:val>
                                        </p:tav>
                                        <p:tav tm="100000">
                                          <p:val>
                                            <p:strVal val="#ppt_x"/>
                                          </p:val>
                                        </p:tav>
                                      </p:tavLst>
                                    </p:anim>
                                    <p:anim calcmode="lin" valueType="num">
                                      <p:cBhvr additive="base">
                                        <p:cTn id="17"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Petit-format-Visite-Plex.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1" name="ZoneTexte 10"/>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Works of SSVP in Canada</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9" name="ZoneTexte 8"/>
          <p:cNvSpPr txBox="1"/>
          <p:nvPr/>
        </p:nvSpPr>
        <p:spPr>
          <a:xfrm>
            <a:off x="335829" y="5051765"/>
            <a:ext cx="6643544" cy="1605730"/>
          </a:xfrm>
          <a:prstGeom prst="rect">
            <a:avLst/>
          </a:prstGeom>
          <a:noFill/>
        </p:spPr>
        <p:txBody>
          <a:bodyPr wrap="square" rtlCol="0">
            <a:noAutofit/>
          </a:bodyPr>
          <a:lstStyle/>
          <a:p>
            <a:r>
              <a:rPr lang="fr-CA" sz="9603" b="1" dirty="0">
                <a:ln w="25400" cap="flat" cmpd="sng" algn="ctr">
                  <a:solidFill>
                    <a:srgbClr val="2C7C9F"/>
                  </a:solidFill>
                  <a:prstDash val="solid"/>
                  <a:round/>
                  <a:headEnd type="none" w="med" len="med"/>
                  <a:tailEnd type="none" w="med" len="med"/>
                </a:ln>
                <a:solidFill>
                  <a:schemeClr val="bg1"/>
                </a:solidFill>
                <a:latin typeface="Garamond"/>
                <a:cs typeface="Garamond"/>
              </a:rPr>
              <a:t>Home </a:t>
            </a:r>
            <a:r>
              <a:rPr lang="fr-CA" sz="9603" b="1" dirty="0" err="1">
                <a:ln w="25400" cap="flat" cmpd="sng" algn="ctr">
                  <a:solidFill>
                    <a:srgbClr val="2C7C9F"/>
                  </a:solidFill>
                  <a:prstDash val="solid"/>
                  <a:round/>
                  <a:headEnd type="none" w="med" len="med"/>
                  <a:tailEnd type="none" w="med" len="med"/>
                </a:ln>
                <a:solidFill>
                  <a:schemeClr val="bg1"/>
                </a:solidFill>
                <a:latin typeface="Garamond"/>
                <a:cs typeface="Garamond"/>
              </a:rPr>
              <a:t>visits</a:t>
            </a:r>
            <a:endParaRPr lang="fr-FR" sz="9603" dirty="0">
              <a:ln w="25400" cap="flat" cmpd="sng" algn="ctr">
                <a:solidFill>
                  <a:srgbClr val="2C7C9F"/>
                </a:solidFill>
                <a:prstDash val="solid"/>
                <a:round/>
                <a:headEnd type="none" w="med" len="med"/>
                <a:tailEnd type="none" w="med" len="med"/>
              </a:ln>
              <a:solidFill>
                <a:schemeClr val="bg1"/>
              </a:solidFill>
              <a:latin typeface="Garamond"/>
              <a:cs typeface="Garamond"/>
            </a:endParaRPr>
          </a:p>
          <a:p>
            <a:endParaRPr lang="fr-FR" sz="9603" dirty="0"/>
          </a:p>
        </p:txBody>
      </p:sp>
    </p:spTree>
  </p:cSld>
  <p:clrMapOvr>
    <a:masterClrMapping/>
  </p:clrMapOvr>
  <p:transition advTm="115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par>
                          <p:cTn id="14" fill="hold">
                            <p:stCondLst>
                              <p:cond delay="3000"/>
                            </p:stCondLst>
                            <p:childTnLst>
                              <p:par>
                                <p:cTn id="15" presetID="10" presetClass="exit" presetSubtype="0" fill="hold" grpId="2" nodeType="afterEffect">
                                  <p:stCondLst>
                                    <p:cond delay="0"/>
                                  </p:stCondLst>
                                  <p:childTnLst>
                                    <p:animEffect transition="out" filter="fade">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3000"/>
                                        <p:tgtEl>
                                          <p:spTgt spid="6"/>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9"/>
                                        </p:tgtEl>
                                        <p:attrNameLst>
                                          <p:attrName>ppt_y</p:attrName>
                                        </p:attrNameLst>
                                      </p:cBhvr>
                                      <p:tavLst>
                                        <p:tav tm="0">
                                          <p:val>
                                            <p:strVal val="#ppt_y"/>
                                          </p:val>
                                        </p:tav>
                                        <p:tav tm="100000">
                                          <p:val>
                                            <p:strVal val="#ppt_y"/>
                                          </p:val>
                                        </p:tav>
                                      </p:tavLst>
                                    </p:anim>
                                    <p:anim calcmode="lin" valueType="num">
                                      <p:cBhvr>
                                        <p:cTn id="26"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2"/>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Petit-format-Ecoute.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1" name="ZoneTexte 10"/>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Works of SSVP in Canada</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9" name="ZoneTexte 8"/>
          <p:cNvSpPr txBox="1"/>
          <p:nvPr/>
        </p:nvSpPr>
        <p:spPr>
          <a:xfrm>
            <a:off x="335829" y="5051765"/>
            <a:ext cx="7884646" cy="1605730"/>
          </a:xfrm>
          <a:prstGeom prst="rect">
            <a:avLst/>
          </a:prstGeom>
          <a:noFill/>
        </p:spPr>
        <p:txBody>
          <a:bodyPr wrap="square" rtlCol="0">
            <a:noAutofit/>
          </a:bodyPr>
          <a:lstStyle/>
          <a:p>
            <a:r>
              <a:rPr lang="fr-CA" sz="9603" b="1" dirty="0" err="1">
                <a:ln w="25400" cap="flat" cmpd="sng" algn="ctr">
                  <a:solidFill>
                    <a:srgbClr val="2C7C9F"/>
                  </a:solidFill>
                  <a:prstDash val="solid"/>
                  <a:round/>
                  <a:headEnd type="none" w="med" len="med"/>
                  <a:tailEnd type="none" w="med" len="med"/>
                </a:ln>
                <a:solidFill>
                  <a:schemeClr val="bg1"/>
                </a:solidFill>
                <a:latin typeface="Garamond"/>
                <a:cs typeface="Garamond"/>
              </a:rPr>
              <a:t>Friendly</a:t>
            </a:r>
            <a:r>
              <a:rPr lang="fr-CA" sz="9603" b="1" dirty="0">
                <a:ln w="25400" cap="flat" cmpd="sng" algn="ctr">
                  <a:solidFill>
                    <a:srgbClr val="2C7C9F"/>
                  </a:solidFill>
                  <a:prstDash val="solid"/>
                  <a:round/>
                  <a:headEnd type="none" w="med" len="med"/>
                  <a:tailEnd type="none" w="med" len="med"/>
                </a:ln>
                <a:solidFill>
                  <a:schemeClr val="bg1"/>
                </a:solidFill>
                <a:latin typeface="Garamond"/>
                <a:cs typeface="Garamond"/>
              </a:rPr>
              <a:t> </a:t>
            </a:r>
            <a:r>
              <a:rPr lang="fr-CA" sz="9603" b="1" dirty="0" err="1">
                <a:ln w="25400" cap="flat" cmpd="sng" algn="ctr">
                  <a:solidFill>
                    <a:srgbClr val="2C7C9F"/>
                  </a:solidFill>
                  <a:prstDash val="solid"/>
                  <a:round/>
                  <a:headEnd type="none" w="med" len="med"/>
                  <a:tailEnd type="none" w="med" len="med"/>
                </a:ln>
                <a:solidFill>
                  <a:schemeClr val="bg1"/>
                </a:solidFill>
                <a:latin typeface="Garamond"/>
                <a:cs typeface="Garamond"/>
              </a:rPr>
              <a:t>visits</a:t>
            </a:r>
            <a:endParaRPr lang="fr-FR" sz="9603" dirty="0">
              <a:ln w="25400" cap="flat" cmpd="sng" algn="ctr">
                <a:solidFill>
                  <a:srgbClr val="2C7C9F"/>
                </a:solidFill>
                <a:prstDash val="solid"/>
                <a:round/>
                <a:headEnd type="none" w="med" len="med"/>
                <a:tailEnd type="none" w="med" len="med"/>
              </a:ln>
              <a:solidFill>
                <a:schemeClr val="bg1"/>
              </a:solidFill>
              <a:latin typeface="Garamond"/>
              <a:cs typeface="Garamond"/>
            </a:endParaRPr>
          </a:p>
          <a:p>
            <a:endParaRPr lang="fr-FR" sz="9603" dirty="0"/>
          </a:p>
        </p:txBody>
      </p:sp>
    </p:spTree>
  </p:cSld>
  <p:clrMapOvr>
    <a:masterClrMapping/>
  </p:clrMapOvr>
  <p:transition advTm="10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3000"/>
                                        <p:tgtEl>
                                          <p:spTgt spid="7"/>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9"/>
                                        </p:tgtEl>
                                        <p:attrNameLst>
                                          <p:attrName>ppt_y</p:attrName>
                                        </p:attrNameLst>
                                      </p:cBhvr>
                                      <p:tavLst>
                                        <p:tav tm="0">
                                          <p:val>
                                            <p:strVal val="#ppt_y"/>
                                          </p:val>
                                        </p:tav>
                                        <p:tav tm="100000">
                                          <p:val>
                                            <p:strVal val="#ppt_y"/>
                                          </p:val>
                                        </p:tav>
                                      </p:tavLst>
                                    </p:anim>
                                    <p:anim calcmode="lin" valueType="num">
                                      <p:cBhvr>
                                        <p:cTn id="26"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Petit-format-Prison.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1" name="ZoneTexte 10"/>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Works of SSVP in Canada</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9" name="ZoneTexte 8"/>
          <p:cNvSpPr txBox="1"/>
          <p:nvPr/>
        </p:nvSpPr>
        <p:spPr>
          <a:xfrm>
            <a:off x="335828" y="5051765"/>
            <a:ext cx="11342724" cy="1605730"/>
          </a:xfrm>
          <a:prstGeom prst="rect">
            <a:avLst/>
          </a:prstGeom>
          <a:noFill/>
        </p:spPr>
        <p:txBody>
          <a:bodyPr wrap="square" rtlCol="0">
            <a:noAutofit/>
          </a:bodyPr>
          <a:lstStyle/>
          <a:p>
            <a:r>
              <a:rPr lang="fr-CA" sz="9603" b="1" dirty="0" err="1">
                <a:ln w="25400" cap="flat" cmpd="sng" algn="ctr">
                  <a:solidFill>
                    <a:srgbClr val="2C7C9F"/>
                  </a:solidFill>
                  <a:prstDash val="solid"/>
                  <a:round/>
                  <a:headEnd type="none" w="med" len="med"/>
                  <a:tailEnd type="none" w="med" len="med"/>
                </a:ln>
                <a:solidFill>
                  <a:schemeClr val="bg1"/>
                </a:solidFill>
                <a:latin typeface="Garamond"/>
                <a:cs typeface="Garamond"/>
              </a:rPr>
              <a:t>Visits</a:t>
            </a:r>
            <a:r>
              <a:rPr lang="fr-CA" sz="9603" b="1" dirty="0">
                <a:ln w="25400" cap="flat" cmpd="sng" algn="ctr">
                  <a:solidFill>
                    <a:srgbClr val="2C7C9F"/>
                  </a:solidFill>
                  <a:prstDash val="solid"/>
                  <a:round/>
                  <a:headEnd type="none" w="med" len="med"/>
                  <a:tailEnd type="none" w="med" len="med"/>
                </a:ln>
                <a:solidFill>
                  <a:schemeClr val="bg1"/>
                </a:solidFill>
                <a:latin typeface="Garamond"/>
                <a:cs typeface="Garamond"/>
              </a:rPr>
              <a:t> to </a:t>
            </a:r>
            <a:r>
              <a:rPr lang="fr-CA" sz="9603" b="1" dirty="0" err="1">
                <a:ln w="25400" cap="flat" cmpd="sng" algn="ctr">
                  <a:solidFill>
                    <a:srgbClr val="2C7C9F"/>
                  </a:solidFill>
                  <a:prstDash val="solid"/>
                  <a:round/>
                  <a:headEnd type="none" w="med" len="med"/>
                  <a:tailEnd type="none" w="med" len="med"/>
                </a:ln>
                <a:solidFill>
                  <a:schemeClr val="bg1"/>
                </a:solidFill>
                <a:latin typeface="Garamond"/>
                <a:cs typeface="Garamond"/>
              </a:rPr>
              <a:t>prisoners</a:t>
            </a:r>
            <a:endParaRPr lang="fr-FR" sz="96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Tree>
  </p:cSld>
  <p:clrMapOvr>
    <a:masterClrMapping/>
  </p:clrMapOvr>
  <p:transition advTm="109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3000"/>
                                        <p:tgtEl>
                                          <p:spTgt spid="6"/>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9"/>
                                        </p:tgtEl>
                                        <p:attrNameLst>
                                          <p:attrName>ppt_y</p:attrName>
                                        </p:attrNameLst>
                                      </p:cBhvr>
                                      <p:tavLst>
                                        <p:tav tm="0">
                                          <p:val>
                                            <p:strVal val="#ppt_y"/>
                                          </p:val>
                                        </p:tav>
                                        <p:tav tm="100000">
                                          <p:val>
                                            <p:strVal val="#ppt_y"/>
                                          </p:val>
                                        </p:tav>
                                      </p:tavLst>
                                    </p:anim>
                                    <p:anim calcmode="lin" valueType="num">
                                      <p:cBhvr>
                                        <p:cTn id="26"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9" grpId="0"/>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6512</TotalTime>
  <Words>765</Words>
  <Application>Microsoft Macintosh PowerPoint</Application>
  <PresentationFormat>Grand écran</PresentationFormat>
  <Paragraphs>97</Paragraphs>
  <Slides>30</Slides>
  <Notes>1</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30</vt:i4>
      </vt:variant>
    </vt:vector>
  </HeadingPairs>
  <TitlesOfParts>
    <vt:vector size="38" baseType="lpstr">
      <vt:lpstr>AGaramond</vt:lpstr>
      <vt:lpstr>Arial</vt:lpstr>
      <vt:lpstr>Calibri</vt:lpstr>
      <vt:lpstr>Century Gothic</vt:lpstr>
      <vt:lpstr>Garamond</vt:lpstr>
      <vt:lpstr>Lucida Grande</vt:lpstr>
      <vt:lpstr>Thème Office</vt:lpstr>
      <vt:lpstr>Retrospect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The North of 60 project provides food security to those living in northern communities.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Blessed Frédéric Ozanam</vt:lpstr>
      <vt:lpstr>Safe, Secure And Affordable Housing is a Human Right</vt:lpstr>
      <vt:lpstr>Présentation PowerPoint</vt:lpstr>
      <vt:lpstr>Présentation PowerPoint</vt:lpstr>
      <vt:lpstr>Présentation PowerPoint</vt:lpstr>
      <vt:lpstr>Présentation PowerPoint</vt:lpstr>
    </vt:vector>
  </TitlesOfParts>
  <Company>Société de Saint-Vincent de Paul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Nicole Schryburt</dc:creator>
  <cp:lastModifiedBy>Microsoft Office User</cp:lastModifiedBy>
  <cp:revision>73</cp:revision>
  <dcterms:created xsi:type="dcterms:W3CDTF">2019-08-07T19:54:47Z</dcterms:created>
  <dcterms:modified xsi:type="dcterms:W3CDTF">2023-09-26T23:34:55Z</dcterms:modified>
</cp:coreProperties>
</file>