
<file path=[Content_Types].xml><?xml version="1.0" encoding="utf-8"?>
<Types xmlns="http://schemas.openxmlformats.org/package/2006/content-types">
  <Default Extension="emf" ContentType="image/x-emf"/>
  <Default Extension="jpeg" ContentType="image/jpeg"/>
  <Default Extension="jpg" ContentType="image/jpeg"/>
  <Default Extension="pdf" ContentType="application/pdf"/>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33"/>
  </p:notesMasterIdLst>
  <p:sldIdLst>
    <p:sldId id="256" r:id="rId3"/>
    <p:sldId id="257" r:id="rId4"/>
    <p:sldId id="258" r:id="rId5"/>
    <p:sldId id="259" r:id="rId6"/>
    <p:sldId id="260" r:id="rId7"/>
    <p:sldId id="261" r:id="rId8"/>
    <p:sldId id="262" r:id="rId9"/>
    <p:sldId id="263" r:id="rId10"/>
    <p:sldId id="264" r:id="rId11"/>
    <p:sldId id="296" r:id="rId12"/>
    <p:sldId id="265" r:id="rId13"/>
    <p:sldId id="266" r:id="rId14"/>
    <p:sldId id="267" r:id="rId15"/>
    <p:sldId id="268" r:id="rId16"/>
    <p:sldId id="270" r:id="rId17"/>
    <p:sldId id="271" r:id="rId18"/>
    <p:sldId id="272" r:id="rId19"/>
    <p:sldId id="273" r:id="rId20"/>
    <p:sldId id="274" r:id="rId21"/>
    <p:sldId id="275" r:id="rId22"/>
    <p:sldId id="277" r:id="rId23"/>
    <p:sldId id="278" r:id="rId24"/>
    <p:sldId id="279" r:id="rId25"/>
    <p:sldId id="282" r:id="rId26"/>
    <p:sldId id="379" r:id="rId27"/>
    <p:sldId id="297" r:id="rId28"/>
    <p:sldId id="283" r:id="rId29"/>
    <p:sldId id="284" r:id="rId30"/>
    <p:sldId id="286" r:id="rId31"/>
    <p:sldId id="287" r:id="rId32"/>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B9C"/>
    <a:srgbClr val="D1252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11" autoAdjust="0"/>
    <p:restoredTop sz="94807" autoAdjust="0"/>
  </p:normalViewPr>
  <p:slideViewPr>
    <p:cSldViewPr snapToGrid="0" snapToObjects="1">
      <p:cViewPr varScale="1">
        <p:scale>
          <a:sx n="120" d="100"/>
          <a:sy n="120" d="100"/>
        </p:scale>
        <p:origin x="704" y="176"/>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CA"/>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3DC986-3D8D-45BE-9937-DEC43065B548}" type="datetimeFigureOut">
              <a:rPr lang="fr-CA" smtClean="0"/>
              <a:pPr/>
              <a:t>2022-09-19</a:t>
            </a:fld>
            <a:endParaRPr lang="fr-CA"/>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CA"/>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CA"/>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DD943BB-5C74-4D14-8C63-262B05155E26}" type="slidenum">
              <a:rPr lang="fr-CA" smtClean="0"/>
              <a:pPr/>
              <a:t>‹n°›</a:t>
            </a:fld>
            <a:endParaRPr lang="fr-CA"/>
          </a:p>
        </p:txBody>
      </p:sp>
    </p:spTree>
    <p:extLst>
      <p:ext uri="{BB962C8B-B14F-4D97-AF65-F5344CB8AC3E}">
        <p14:creationId xmlns:p14="http://schemas.microsoft.com/office/powerpoint/2010/main" val="392581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1" y="2130427"/>
            <a:ext cx="10363200" cy="1470025"/>
          </a:xfrm>
        </p:spPr>
        <p:txBody>
          <a:bodyPr/>
          <a:lstStyle/>
          <a:p>
            <a:r>
              <a:rPr lang="fr-CA"/>
              <a:t>Cliquez et modifiez le titre</a:t>
            </a:r>
            <a:endParaRPr lang="fr-FR"/>
          </a:p>
        </p:txBody>
      </p:sp>
      <p:sp>
        <p:nvSpPr>
          <p:cNvPr id="3" name="Sous-titre 2"/>
          <p:cNvSpPr>
            <a:spLocks noGrp="1"/>
          </p:cNvSpPr>
          <p:nvPr>
            <p:ph type="subTitle" idx="1"/>
          </p:nvPr>
        </p:nvSpPr>
        <p:spPr>
          <a:xfrm>
            <a:off x="1828800" y="3886200"/>
            <a:ext cx="8534401" cy="1752600"/>
          </a:xfrm>
        </p:spPr>
        <p:txBody>
          <a:bodyPr/>
          <a:lstStyle>
            <a:lvl1pPr marL="0" indent="0" algn="ctr">
              <a:buNone/>
              <a:defRPr>
                <a:solidFill>
                  <a:schemeClr val="tx1">
                    <a:tint val="75000"/>
                  </a:schemeClr>
                </a:solidFill>
              </a:defRPr>
            </a:lvl1pPr>
            <a:lvl2pPr marL="457337" indent="0" algn="ctr">
              <a:buNone/>
              <a:defRPr>
                <a:solidFill>
                  <a:schemeClr val="tx1">
                    <a:tint val="75000"/>
                  </a:schemeClr>
                </a:solidFill>
              </a:defRPr>
            </a:lvl2pPr>
            <a:lvl3pPr marL="914674" indent="0" algn="ctr">
              <a:buNone/>
              <a:defRPr>
                <a:solidFill>
                  <a:schemeClr val="tx1">
                    <a:tint val="75000"/>
                  </a:schemeClr>
                </a:solidFill>
              </a:defRPr>
            </a:lvl3pPr>
            <a:lvl4pPr marL="1372011" indent="0" algn="ctr">
              <a:buNone/>
              <a:defRPr>
                <a:solidFill>
                  <a:schemeClr val="tx1">
                    <a:tint val="75000"/>
                  </a:schemeClr>
                </a:solidFill>
              </a:defRPr>
            </a:lvl4pPr>
            <a:lvl5pPr marL="1829349" indent="0" algn="ctr">
              <a:buNone/>
              <a:defRPr>
                <a:solidFill>
                  <a:schemeClr val="tx1">
                    <a:tint val="75000"/>
                  </a:schemeClr>
                </a:solidFill>
              </a:defRPr>
            </a:lvl5pPr>
            <a:lvl6pPr marL="2286686" indent="0" algn="ctr">
              <a:buNone/>
              <a:defRPr>
                <a:solidFill>
                  <a:schemeClr val="tx1">
                    <a:tint val="75000"/>
                  </a:schemeClr>
                </a:solidFill>
              </a:defRPr>
            </a:lvl6pPr>
            <a:lvl7pPr marL="2744023" indent="0" algn="ctr">
              <a:buNone/>
              <a:defRPr>
                <a:solidFill>
                  <a:schemeClr val="tx1">
                    <a:tint val="75000"/>
                  </a:schemeClr>
                </a:solidFill>
              </a:defRPr>
            </a:lvl7pPr>
            <a:lvl8pPr marL="3201360" indent="0" algn="ctr">
              <a:buNone/>
              <a:defRPr>
                <a:solidFill>
                  <a:schemeClr val="tx1">
                    <a:tint val="75000"/>
                  </a:schemeClr>
                </a:solidFill>
              </a:defRPr>
            </a:lvl8pPr>
            <a:lvl9pPr marL="3658697" indent="0" algn="ctr">
              <a:buNone/>
              <a:defRPr>
                <a:solidFill>
                  <a:schemeClr val="tx1">
                    <a:tint val="75000"/>
                  </a:schemeClr>
                </a:solidFill>
              </a:defRPr>
            </a:lvl9pPr>
          </a:lstStyle>
          <a:p>
            <a:r>
              <a:rPr lang="fr-CA"/>
              <a:t>Cliquez pour modifier le style des sous-titres du masque</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texte vertical 2"/>
          <p:cNvSpPr>
            <a:spLocks noGrp="1"/>
          </p:cNvSpPr>
          <p:nvPr>
            <p:ph type="body" orient="vert" idx="1"/>
          </p:nvPr>
        </p:nvSpPr>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40"/>
            <a:ext cx="2743200" cy="5851525"/>
          </a:xfrm>
        </p:spPr>
        <p:txBody>
          <a:bodyPr vert="eaVert"/>
          <a:lstStyle/>
          <a:p>
            <a:r>
              <a:rPr lang="fr-CA"/>
              <a:t>Cliquez et modifiez le titre</a:t>
            </a:r>
            <a:endParaRPr lang="fr-FR"/>
          </a:p>
        </p:txBody>
      </p:sp>
      <p:sp>
        <p:nvSpPr>
          <p:cNvPr id="3" name="Espace réservé du texte vertical 2"/>
          <p:cNvSpPr>
            <a:spLocks noGrp="1"/>
          </p:cNvSpPr>
          <p:nvPr>
            <p:ph type="body" orient="vert" idx="1"/>
          </p:nvPr>
        </p:nvSpPr>
        <p:spPr>
          <a:xfrm>
            <a:off x="609600" y="274640"/>
            <a:ext cx="8026400" cy="5851525"/>
          </a:xfrm>
        </p:spPr>
        <p:txBody>
          <a:bodyPr vert="eaVert"/>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rgbClr val="007AC2"/>
                </a:solidFill>
                <a:latin typeface="Century Gothic" panose="020B0502020202020204" pitchFamily="34" charset="0"/>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rgbClr val="007AC2"/>
                </a:solidFill>
                <a:latin typeface="Century Gothic" panose="020B0502020202020204" pitchFamily="34" charset="0"/>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pic>
        <p:nvPicPr>
          <p:cNvPr id="11" name="Picture 3">
            <a:extLst>
              <a:ext uri="{FF2B5EF4-FFF2-40B4-BE49-F238E27FC236}">
                <a16:creationId xmlns:a16="http://schemas.microsoft.com/office/drawing/2014/main" id="{C14C8873-750F-4FB5-BA2C-35DCD05D28E5}"/>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3F730E21-6ADB-4B52-84A0-6E3503A783DB}"/>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E61243A3-E694-4E39-8F3D-504D806991DB}"/>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5733114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196744018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rgbClr val="007AC2"/>
                </a:solidFill>
                <a:latin typeface="Century Gothic" panose="020B0502020202020204" pitchFamily="34" charset="0"/>
              </a:defRPr>
            </a:lvl1pPr>
          </a:lstStyle>
          <a:p>
            <a:r>
              <a:rPr lang="en-US"/>
              <a:t>Click to edit Master title style</a:t>
            </a:r>
            <a:endParaRPr lang="en-US" dirty="0"/>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rgbClr val="007AC2"/>
                </a:solidFill>
                <a:latin typeface="Century Gothic" panose="020B050202020202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pic>
        <p:nvPicPr>
          <p:cNvPr id="10" name="Picture 3">
            <a:extLst>
              <a:ext uri="{FF2B5EF4-FFF2-40B4-BE49-F238E27FC236}">
                <a16:creationId xmlns:a16="http://schemas.microsoft.com/office/drawing/2014/main" id="{6647EC16-8E0A-4DD5-8854-BD24244F1C9B}"/>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50029E64-E7AF-4947-81D7-E9FCDC0E28D9}"/>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3FAF8A33-0B51-4D24-BC77-1B3FEC7CD8C1}"/>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6352300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80" y="1845734"/>
            <a:ext cx="4937760" cy="40233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4962988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5"/>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2867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11598491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105006794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CA"/>
          </a:p>
        </p:txBody>
      </p:sp>
      <p:sp>
        <p:nvSpPr>
          <p:cNvPr id="9" name="Slide Number Placeholder 8"/>
          <p:cNvSpPr>
            <a:spLocks noGrp="1"/>
          </p:cNvSpPr>
          <p:nvPr>
            <p:ph type="sldNum" sz="quarter" idx="12"/>
          </p:nvPr>
        </p:nvSpPr>
        <p:spPr/>
        <p:txBody>
          <a:bodyPr/>
          <a:lstStyle/>
          <a:p>
            <a:fld id="{EBFA0D47-4590-42A4-90B8-5B8E1CFC639B}" type="slidenum">
              <a:rPr lang="en-CA" smtClean="0"/>
              <a:pPr/>
              <a:t>‹n°›</a:t>
            </a:fld>
            <a:endParaRPr lang="en-CA"/>
          </a:p>
        </p:txBody>
      </p:sp>
      <p:pic>
        <p:nvPicPr>
          <p:cNvPr id="10" name="Picture 3">
            <a:extLst>
              <a:ext uri="{FF2B5EF4-FFF2-40B4-BE49-F238E27FC236}">
                <a16:creationId xmlns:a16="http://schemas.microsoft.com/office/drawing/2014/main" id="{4B514022-5408-4EB3-99DE-8FE0B5B791A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a:extLst>
              <a:ext uri="{FF2B5EF4-FFF2-40B4-BE49-F238E27FC236}">
                <a16:creationId xmlns:a16="http://schemas.microsoft.com/office/drawing/2014/main" id="{7C20938E-FD5B-49AB-B4F5-71585098A4FD}"/>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2" name="Rectangle 11">
            <a:extLst>
              <a:ext uri="{FF2B5EF4-FFF2-40B4-BE49-F238E27FC236}">
                <a16:creationId xmlns:a16="http://schemas.microsoft.com/office/drawing/2014/main" id="{ADF8FEC9-9795-472B-9AA8-9CD1FDA02D39}"/>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07873238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spTree>
    <p:extLst>
      <p:ext uri="{BB962C8B-B14F-4D97-AF65-F5344CB8AC3E}">
        <p14:creationId xmlns:p14="http://schemas.microsoft.com/office/powerpoint/2010/main" val="30741701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idx="1"/>
          </p:nvPr>
        </p:nvSpPr>
        <p:spPr/>
        <p:txBody>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7A28D63-238E-4A3F-AFA8-FCEE33A028A5}" type="datetimeFigureOut">
              <a:rPr lang="en-CA" smtClean="0"/>
              <a:pPr/>
              <a:t>2022-09-19</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EBFA0D47-4590-42A4-90B8-5B8E1CFC639B}" type="slidenum">
              <a:rPr lang="en-CA" smtClean="0"/>
              <a:pPr/>
              <a:t>‹n°›</a:t>
            </a:fld>
            <a:endParaRPr lang="en-CA"/>
          </a:p>
        </p:txBody>
      </p:sp>
      <p:sp>
        <p:nvSpPr>
          <p:cNvPr id="9" name="Rectangle 8">
            <a:extLst>
              <a:ext uri="{FF2B5EF4-FFF2-40B4-BE49-F238E27FC236}">
                <a16:creationId xmlns:a16="http://schemas.microsoft.com/office/drawing/2014/main" id="{2D15E2E1-AB3B-4581-A205-6EF786866BBC}"/>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0" name="Rectangle 9">
            <a:extLst>
              <a:ext uri="{FF2B5EF4-FFF2-40B4-BE49-F238E27FC236}">
                <a16:creationId xmlns:a16="http://schemas.microsoft.com/office/drawing/2014/main" id="{200651C3-DA21-4678-B78D-D01210BA831C}"/>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155714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02"/>
            <a:ext cx="10363200" cy="1362075"/>
          </a:xfrm>
        </p:spPr>
        <p:txBody>
          <a:bodyPr anchor="t"/>
          <a:lstStyle>
            <a:lvl1pPr algn="l">
              <a:defRPr sz="4001" b="1" cap="all"/>
            </a:lvl1pPr>
          </a:lstStyle>
          <a:p>
            <a:r>
              <a:rPr lang="fr-CA"/>
              <a:t>Cliquez et modifiez le titre</a:t>
            </a:r>
            <a:endParaRPr lang="fr-F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2001">
                <a:solidFill>
                  <a:schemeClr val="tx1">
                    <a:tint val="75000"/>
                  </a:schemeClr>
                </a:solidFill>
              </a:defRPr>
            </a:lvl1pPr>
            <a:lvl2pPr marL="457337" indent="0">
              <a:buNone/>
              <a:defRPr sz="1801">
                <a:solidFill>
                  <a:schemeClr val="tx1">
                    <a:tint val="75000"/>
                  </a:schemeClr>
                </a:solidFill>
              </a:defRPr>
            </a:lvl2pPr>
            <a:lvl3pPr marL="914674" indent="0">
              <a:buNone/>
              <a:defRPr sz="1600">
                <a:solidFill>
                  <a:schemeClr val="tx1">
                    <a:tint val="75000"/>
                  </a:schemeClr>
                </a:solidFill>
              </a:defRPr>
            </a:lvl3pPr>
            <a:lvl4pPr marL="1372011" indent="0">
              <a:buNone/>
              <a:defRPr sz="1400">
                <a:solidFill>
                  <a:schemeClr val="tx1">
                    <a:tint val="75000"/>
                  </a:schemeClr>
                </a:solidFill>
              </a:defRPr>
            </a:lvl4pPr>
            <a:lvl5pPr marL="1829349" indent="0">
              <a:buNone/>
              <a:defRPr sz="1400">
                <a:solidFill>
                  <a:schemeClr val="tx1">
                    <a:tint val="75000"/>
                  </a:schemeClr>
                </a:solidFill>
              </a:defRPr>
            </a:lvl5pPr>
            <a:lvl6pPr marL="2286686" indent="0">
              <a:buNone/>
              <a:defRPr sz="1400">
                <a:solidFill>
                  <a:schemeClr val="tx1">
                    <a:tint val="75000"/>
                  </a:schemeClr>
                </a:solidFill>
              </a:defRPr>
            </a:lvl6pPr>
            <a:lvl7pPr marL="2744023" indent="0">
              <a:buNone/>
              <a:defRPr sz="1400">
                <a:solidFill>
                  <a:schemeClr val="tx1">
                    <a:tint val="75000"/>
                  </a:schemeClr>
                </a:solidFill>
              </a:defRPr>
            </a:lvl7pPr>
            <a:lvl8pPr marL="3201360" indent="0">
              <a:buNone/>
              <a:defRPr sz="1400">
                <a:solidFill>
                  <a:schemeClr val="tx1">
                    <a:tint val="75000"/>
                  </a:schemeClr>
                </a:solidFill>
              </a:defRPr>
            </a:lvl8pPr>
            <a:lvl9pPr marL="3658697" indent="0">
              <a:buNone/>
              <a:defRPr sz="1400">
                <a:solidFill>
                  <a:schemeClr val="tx1">
                    <a:tint val="75000"/>
                  </a:schemeClr>
                </a:solidFill>
              </a:defRPr>
            </a:lvl9pPr>
          </a:lstStyle>
          <a:p>
            <a:pPr lvl="0"/>
            <a:r>
              <a:rPr lang="fr-CA"/>
              <a:t>Cliquez pour modifier les styles du texte du masque</a:t>
            </a:r>
          </a:p>
        </p:txBody>
      </p:sp>
      <p:sp>
        <p:nvSpPr>
          <p:cNvPr id="4" name="Espace réservé de la date 3"/>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u contenu 2"/>
          <p:cNvSpPr>
            <a:spLocks noGrp="1"/>
          </p:cNvSpPr>
          <p:nvPr>
            <p:ph sz="half" idx="1"/>
          </p:nvPr>
        </p:nvSpPr>
        <p:spPr>
          <a:xfrm>
            <a:off x="609600" y="1600202"/>
            <a:ext cx="5384800" cy="4525963"/>
          </a:xfrm>
        </p:spPr>
        <p:txBody>
          <a:bodyPr/>
          <a:lstStyle>
            <a:lvl1pPr>
              <a:defRPr sz="2801"/>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contenu 3"/>
          <p:cNvSpPr>
            <a:spLocks noGrp="1"/>
          </p:cNvSpPr>
          <p:nvPr>
            <p:ph sz="half" idx="2"/>
          </p:nvPr>
        </p:nvSpPr>
        <p:spPr>
          <a:xfrm>
            <a:off x="6197600" y="1600202"/>
            <a:ext cx="5384800" cy="4525963"/>
          </a:xfrm>
        </p:spPr>
        <p:txBody>
          <a:bodyPr/>
          <a:lstStyle>
            <a:lvl1pPr>
              <a:defRPr sz="2801"/>
            </a:lvl1pPr>
            <a:lvl2pPr>
              <a:defRPr sz="2401"/>
            </a:lvl2pPr>
            <a:lvl3pPr>
              <a:defRPr sz="2001"/>
            </a:lvl3pPr>
            <a:lvl4pPr>
              <a:defRPr sz="1801"/>
            </a:lvl4pPr>
            <a:lvl5pPr>
              <a:defRPr sz="1801"/>
            </a:lvl5pPr>
            <a:lvl6pPr>
              <a:defRPr sz="1801"/>
            </a:lvl6pPr>
            <a:lvl7pPr>
              <a:defRPr sz="1801"/>
            </a:lvl7pPr>
            <a:lvl8pPr>
              <a:defRPr sz="1801"/>
            </a:lvl8pPr>
            <a:lvl9pPr>
              <a:defRPr sz="1801"/>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e la date 4"/>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CA"/>
              <a:t>Cliquez et modifiez le titre</a:t>
            </a:r>
            <a:endParaRPr lang="fr-F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2401" b="1"/>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fr-CA"/>
              <a:t>Cliquez pour modifier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2401"/>
            </a:lvl1pPr>
            <a:lvl2pPr>
              <a:defRPr sz="2001"/>
            </a:lvl2pPr>
            <a:lvl3pPr>
              <a:defRPr sz="1801"/>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5" name="Espace réservé du texte 4"/>
          <p:cNvSpPr>
            <a:spLocks noGrp="1"/>
          </p:cNvSpPr>
          <p:nvPr>
            <p:ph type="body" sz="quarter" idx="3"/>
          </p:nvPr>
        </p:nvSpPr>
        <p:spPr>
          <a:xfrm>
            <a:off x="6193367" y="1535113"/>
            <a:ext cx="5389033" cy="639762"/>
          </a:xfrm>
        </p:spPr>
        <p:txBody>
          <a:bodyPr anchor="b"/>
          <a:lstStyle>
            <a:lvl1pPr marL="0" indent="0">
              <a:buNone/>
              <a:defRPr sz="2401" b="1"/>
            </a:lvl1pPr>
            <a:lvl2pPr marL="457337" indent="0">
              <a:buNone/>
              <a:defRPr sz="2001" b="1"/>
            </a:lvl2pPr>
            <a:lvl3pPr marL="914674" indent="0">
              <a:buNone/>
              <a:defRPr sz="1801" b="1"/>
            </a:lvl3pPr>
            <a:lvl4pPr marL="1372011" indent="0">
              <a:buNone/>
              <a:defRPr sz="1600" b="1"/>
            </a:lvl4pPr>
            <a:lvl5pPr marL="1829349" indent="0">
              <a:buNone/>
              <a:defRPr sz="1600" b="1"/>
            </a:lvl5pPr>
            <a:lvl6pPr marL="2286686" indent="0">
              <a:buNone/>
              <a:defRPr sz="1600" b="1"/>
            </a:lvl6pPr>
            <a:lvl7pPr marL="2744023" indent="0">
              <a:buNone/>
              <a:defRPr sz="1600" b="1"/>
            </a:lvl7pPr>
            <a:lvl8pPr marL="3201360" indent="0">
              <a:buNone/>
              <a:defRPr sz="1600" b="1"/>
            </a:lvl8pPr>
            <a:lvl9pPr marL="3658697" indent="0">
              <a:buNone/>
              <a:defRPr sz="1600" b="1"/>
            </a:lvl9pPr>
          </a:lstStyle>
          <a:p>
            <a:pPr lvl="0"/>
            <a:r>
              <a:rPr lang="fr-CA"/>
              <a:t>Cliquez pour modifier les styles du texte du masque</a:t>
            </a:r>
          </a:p>
        </p:txBody>
      </p:sp>
      <p:sp>
        <p:nvSpPr>
          <p:cNvPr id="6" name="Espace réservé du contenu 5"/>
          <p:cNvSpPr>
            <a:spLocks noGrp="1"/>
          </p:cNvSpPr>
          <p:nvPr>
            <p:ph sz="quarter" idx="4"/>
          </p:nvPr>
        </p:nvSpPr>
        <p:spPr>
          <a:xfrm>
            <a:off x="6193367" y="2174875"/>
            <a:ext cx="5389033" cy="3951288"/>
          </a:xfrm>
        </p:spPr>
        <p:txBody>
          <a:bodyPr/>
          <a:lstStyle>
            <a:lvl1pPr>
              <a:defRPr sz="2401"/>
            </a:lvl1pPr>
            <a:lvl2pPr>
              <a:defRPr sz="2001"/>
            </a:lvl2pPr>
            <a:lvl3pPr>
              <a:defRPr sz="1801"/>
            </a:lvl3pPr>
            <a:lvl4pPr>
              <a:defRPr sz="1600"/>
            </a:lvl4pPr>
            <a:lvl5pPr>
              <a:defRPr sz="1600"/>
            </a:lvl5pPr>
            <a:lvl6pPr>
              <a:defRPr sz="1600"/>
            </a:lvl6pPr>
            <a:lvl7pPr>
              <a:defRPr sz="1600"/>
            </a:lvl7pPr>
            <a:lvl8pPr>
              <a:defRPr sz="1600"/>
            </a:lvl8pPr>
            <a:lvl9pPr>
              <a:defRPr sz="1600"/>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7" name="Espace réservé de la date 6"/>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CA"/>
              <a:t>Cliquez et modifiez le titre</a:t>
            </a:r>
            <a:endParaRPr lang="fr-FR"/>
          </a:p>
        </p:txBody>
      </p:sp>
      <p:sp>
        <p:nvSpPr>
          <p:cNvPr id="3" name="Espace réservé de la date 2"/>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1" y="273050"/>
            <a:ext cx="4011084" cy="1162050"/>
          </a:xfrm>
        </p:spPr>
        <p:txBody>
          <a:bodyPr anchor="b"/>
          <a:lstStyle>
            <a:lvl1pPr algn="l">
              <a:defRPr sz="2001" b="1"/>
            </a:lvl1pPr>
          </a:lstStyle>
          <a:p>
            <a:r>
              <a:rPr lang="fr-CA"/>
              <a:t>Cliquez et modifiez le titre</a:t>
            </a:r>
            <a:endParaRPr lang="fr-FR"/>
          </a:p>
        </p:txBody>
      </p:sp>
      <p:sp>
        <p:nvSpPr>
          <p:cNvPr id="3" name="Espace réservé du contenu 2"/>
          <p:cNvSpPr>
            <a:spLocks noGrp="1"/>
          </p:cNvSpPr>
          <p:nvPr>
            <p:ph idx="1"/>
          </p:nvPr>
        </p:nvSpPr>
        <p:spPr>
          <a:xfrm>
            <a:off x="4766733" y="273052"/>
            <a:ext cx="6815667" cy="5853113"/>
          </a:xfrm>
        </p:spPr>
        <p:txBody>
          <a:bodyPr/>
          <a:lstStyle>
            <a:lvl1pPr>
              <a:defRPr sz="3201"/>
            </a:lvl1pPr>
            <a:lvl2pPr>
              <a:defRPr sz="2801"/>
            </a:lvl2pPr>
            <a:lvl3pPr>
              <a:defRPr sz="2401"/>
            </a:lvl3pPr>
            <a:lvl4pPr>
              <a:defRPr sz="2001"/>
            </a:lvl4pPr>
            <a:lvl5pPr>
              <a:defRPr sz="2001"/>
            </a:lvl5pPr>
            <a:lvl6pPr>
              <a:defRPr sz="2001"/>
            </a:lvl6pPr>
            <a:lvl7pPr>
              <a:defRPr sz="2001"/>
            </a:lvl7pPr>
            <a:lvl8pPr>
              <a:defRPr sz="2001"/>
            </a:lvl8pPr>
            <a:lvl9pPr>
              <a:defRPr sz="2001"/>
            </a:lvl9p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u texte 3"/>
          <p:cNvSpPr>
            <a:spLocks noGrp="1"/>
          </p:cNvSpPr>
          <p:nvPr>
            <p:ph type="body" sz="half" idx="2"/>
          </p:nvPr>
        </p:nvSpPr>
        <p:spPr>
          <a:xfrm>
            <a:off x="609601" y="1435102"/>
            <a:ext cx="4011084" cy="4691063"/>
          </a:xfrm>
        </p:spPr>
        <p:txBody>
          <a:bodyPr/>
          <a:lstStyle>
            <a:lvl1pPr marL="0" indent="0">
              <a:buNone/>
              <a:defRPr sz="14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8" y="4800600"/>
            <a:ext cx="7315200" cy="566738"/>
          </a:xfrm>
        </p:spPr>
        <p:txBody>
          <a:bodyPr anchor="b"/>
          <a:lstStyle>
            <a:lvl1pPr algn="l">
              <a:defRPr sz="2001" b="1"/>
            </a:lvl1pPr>
          </a:lstStyle>
          <a:p>
            <a:r>
              <a:rPr lang="fr-CA"/>
              <a:t>Cliquez et modifiez le titre</a:t>
            </a:r>
            <a:endParaRPr lang="fr-FR"/>
          </a:p>
        </p:txBody>
      </p:sp>
      <p:sp>
        <p:nvSpPr>
          <p:cNvPr id="3" name="Espace réservé pour une image  2"/>
          <p:cNvSpPr>
            <a:spLocks noGrp="1"/>
          </p:cNvSpPr>
          <p:nvPr>
            <p:ph type="pic" idx="1"/>
          </p:nvPr>
        </p:nvSpPr>
        <p:spPr>
          <a:xfrm>
            <a:off x="2389718" y="612775"/>
            <a:ext cx="7315200" cy="4114800"/>
          </a:xfrm>
        </p:spPr>
        <p:txBody>
          <a:bodyPr/>
          <a:lstStyle>
            <a:lvl1pPr marL="0" indent="0">
              <a:buNone/>
              <a:defRPr sz="3201"/>
            </a:lvl1pPr>
            <a:lvl2pPr marL="457337" indent="0">
              <a:buNone/>
              <a:defRPr sz="2801"/>
            </a:lvl2pPr>
            <a:lvl3pPr marL="914674" indent="0">
              <a:buNone/>
              <a:defRPr sz="2401"/>
            </a:lvl3pPr>
            <a:lvl4pPr marL="1372011" indent="0">
              <a:buNone/>
              <a:defRPr sz="2001"/>
            </a:lvl4pPr>
            <a:lvl5pPr marL="1829349" indent="0">
              <a:buNone/>
              <a:defRPr sz="2001"/>
            </a:lvl5pPr>
            <a:lvl6pPr marL="2286686" indent="0">
              <a:buNone/>
              <a:defRPr sz="2001"/>
            </a:lvl6pPr>
            <a:lvl7pPr marL="2744023" indent="0">
              <a:buNone/>
              <a:defRPr sz="2001"/>
            </a:lvl7pPr>
            <a:lvl8pPr marL="3201360" indent="0">
              <a:buNone/>
              <a:defRPr sz="2001"/>
            </a:lvl8pPr>
            <a:lvl9pPr marL="3658697" indent="0">
              <a:buNone/>
              <a:defRPr sz="2001"/>
            </a:lvl9pPr>
          </a:lstStyle>
          <a:p>
            <a:endParaRPr lang="fr-FR"/>
          </a:p>
        </p:txBody>
      </p:sp>
      <p:sp>
        <p:nvSpPr>
          <p:cNvPr id="4" name="Espace réservé du texte 3"/>
          <p:cNvSpPr>
            <a:spLocks noGrp="1"/>
          </p:cNvSpPr>
          <p:nvPr>
            <p:ph type="body" sz="half" idx="2"/>
          </p:nvPr>
        </p:nvSpPr>
        <p:spPr>
          <a:xfrm>
            <a:off x="2389718" y="5367338"/>
            <a:ext cx="7315200" cy="804862"/>
          </a:xfrm>
        </p:spPr>
        <p:txBody>
          <a:bodyPr/>
          <a:lstStyle>
            <a:lvl1pPr marL="0" indent="0">
              <a:buNone/>
              <a:defRPr sz="1400"/>
            </a:lvl1pPr>
            <a:lvl2pPr marL="457337" indent="0">
              <a:buNone/>
              <a:defRPr sz="1200"/>
            </a:lvl2pPr>
            <a:lvl3pPr marL="914674" indent="0">
              <a:buNone/>
              <a:defRPr sz="1000"/>
            </a:lvl3pPr>
            <a:lvl4pPr marL="1372011" indent="0">
              <a:buNone/>
              <a:defRPr sz="900"/>
            </a:lvl4pPr>
            <a:lvl5pPr marL="1829349" indent="0">
              <a:buNone/>
              <a:defRPr sz="900"/>
            </a:lvl5pPr>
            <a:lvl6pPr marL="2286686" indent="0">
              <a:buNone/>
              <a:defRPr sz="900"/>
            </a:lvl6pPr>
            <a:lvl7pPr marL="2744023" indent="0">
              <a:buNone/>
              <a:defRPr sz="900"/>
            </a:lvl7pPr>
            <a:lvl8pPr marL="3201360" indent="0">
              <a:buNone/>
              <a:defRPr sz="900"/>
            </a:lvl8pPr>
            <a:lvl9pPr marL="3658697" indent="0">
              <a:buNone/>
              <a:defRPr sz="900"/>
            </a:lvl9pPr>
          </a:lstStyle>
          <a:p>
            <a:pPr lvl="0"/>
            <a:r>
              <a:rPr lang="fr-CA"/>
              <a:t>Cliquez pour modifier les styles du texte du masque</a:t>
            </a:r>
          </a:p>
        </p:txBody>
      </p:sp>
      <p:sp>
        <p:nvSpPr>
          <p:cNvPr id="5" name="Espace réservé de la date 4"/>
          <p:cNvSpPr>
            <a:spLocks noGrp="1"/>
          </p:cNvSpPr>
          <p:nvPr>
            <p:ph type="dt" sz="half" idx="10"/>
          </p:nvPr>
        </p:nvSpPr>
        <p:spPr/>
        <p:txBody>
          <a:bodyPr/>
          <a:lstStyle/>
          <a:p>
            <a:fld id="{5433BC49-0891-D846-A98D-23DF1B1241BC}" type="datetimeFigureOut">
              <a:rPr lang="fr-FR" smtClean="0"/>
              <a:pPr/>
              <a:t>19/09/2022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54FC4DB0-2994-C84A-84A9-AFEF81A32029}" type="slidenum">
              <a:rPr lang="fr-FR" smtClean="0"/>
              <a:pPr/>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png"/><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609600" y="274638"/>
            <a:ext cx="10972801" cy="1143000"/>
          </a:xfrm>
          <a:prstGeom prst="rect">
            <a:avLst/>
          </a:prstGeom>
        </p:spPr>
        <p:txBody>
          <a:bodyPr vert="horz" lIns="91440" tIns="45720" rIns="91440" bIns="45720" rtlCol="0" anchor="ctr">
            <a:normAutofit/>
          </a:bodyPr>
          <a:lstStyle/>
          <a:p>
            <a:r>
              <a:rPr lang="fr-CA"/>
              <a:t>Cliquez et modifiez le titre</a:t>
            </a:r>
            <a:endParaRPr lang="fr-FR"/>
          </a:p>
        </p:txBody>
      </p:sp>
      <p:sp>
        <p:nvSpPr>
          <p:cNvPr id="3" name="Espace réservé du texte 2"/>
          <p:cNvSpPr>
            <a:spLocks noGrp="1"/>
          </p:cNvSpPr>
          <p:nvPr>
            <p:ph type="body" idx="1"/>
          </p:nvPr>
        </p:nvSpPr>
        <p:spPr>
          <a:xfrm>
            <a:off x="609600" y="1600202"/>
            <a:ext cx="10972801" cy="4525963"/>
          </a:xfrm>
          <a:prstGeom prst="rect">
            <a:avLst/>
          </a:prstGeom>
        </p:spPr>
        <p:txBody>
          <a:bodyPr vert="horz" lIns="91440" tIns="45720" rIns="91440" bIns="45720" rtlCol="0">
            <a:normAutofit/>
          </a:bodyPr>
          <a:lstStyle/>
          <a:p>
            <a:pPr lvl="0"/>
            <a:r>
              <a:rPr lang="fr-CA"/>
              <a:t>Cliquez pour modifier les styles du texte du masque</a:t>
            </a:r>
          </a:p>
          <a:p>
            <a:pPr lvl="1"/>
            <a:r>
              <a:rPr lang="fr-CA"/>
              <a:t>Deuxième niveau</a:t>
            </a:r>
          </a:p>
          <a:p>
            <a:pPr lvl="2"/>
            <a:r>
              <a:rPr lang="fr-CA"/>
              <a:t>Troisième niveau</a:t>
            </a:r>
          </a:p>
          <a:p>
            <a:pPr lvl="3"/>
            <a:r>
              <a:rPr lang="fr-CA"/>
              <a:t>Quatrième niveau</a:t>
            </a:r>
          </a:p>
          <a:p>
            <a:pPr lvl="4"/>
            <a:r>
              <a:rPr lang="fr-CA"/>
              <a:t>Cinquième niveau</a:t>
            </a:r>
            <a:endParaRPr lang="fr-FR"/>
          </a:p>
        </p:txBody>
      </p:sp>
      <p:sp>
        <p:nvSpPr>
          <p:cNvPr id="4" name="Espace réservé de la date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33BC49-0891-D846-A98D-23DF1B1241BC}" type="datetimeFigureOut">
              <a:rPr lang="fr-FR" smtClean="0"/>
              <a:pPr/>
              <a:t>19/09/2022</a:t>
            </a:fld>
            <a:endParaRPr lang="fr-FR"/>
          </a:p>
        </p:txBody>
      </p:sp>
      <p:sp>
        <p:nvSpPr>
          <p:cNvPr id="5" name="Espace réservé du pied de page 4"/>
          <p:cNvSpPr>
            <a:spLocks noGrp="1"/>
          </p:cNvSpPr>
          <p:nvPr>
            <p:ph type="ftr" sz="quarter" idx="3"/>
          </p:nvPr>
        </p:nvSpPr>
        <p:spPr>
          <a:xfrm>
            <a:off x="4165601" y="6356352"/>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737601" y="6356352"/>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4FC4DB0-2994-C84A-84A9-AFEF81A32029}" type="slidenum">
              <a:rPr lang="fr-FR" smtClean="0"/>
              <a:pPr/>
              <a:t>‹n°›</a:t>
            </a:fld>
            <a:endParaRPr lang="fr-F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337" rtl="0" eaLnBrk="1" latinLnBrk="0" hangingPunct="1">
        <a:spcBef>
          <a:spcPct val="0"/>
        </a:spcBef>
        <a:buNone/>
        <a:defRPr sz="4401" kern="1200">
          <a:solidFill>
            <a:schemeClr val="tx1"/>
          </a:solidFill>
          <a:latin typeface="+mj-lt"/>
          <a:ea typeface="+mj-ea"/>
          <a:cs typeface="+mj-cs"/>
        </a:defRPr>
      </a:lvl1pPr>
    </p:titleStyle>
    <p:bodyStyle>
      <a:lvl1pPr marL="343003" indent="-343003" algn="l" defTabSz="457337" rtl="0" eaLnBrk="1" latinLnBrk="0" hangingPunct="1">
        <a:spcBef>
          <a:spcPct val="20000"/>
        </a:spcBef>
        <a:buFont typeface="Arial"/>
        <a:buChar char="•"/>
        <a:defRPr sz="3201" kern="1200">
          <a:solidFill>
            <a:schemeClr val="tx1"/>
          </a:solidFill>
          <a:latin typeface="+mn-lt"/>
          <a:ea typeface="+mn-ea"/>
          <a:cs typeface="+mn-cs"/>
        </a:defRPr>
      </a:lvl1pPr>
      <a:lvl2pPr marL="743173" indent="-285836" algn="l" defTabSz="457337" rtl="0" eaLnBrk="1" latinLnBrk="0" hangingPunct="1">
        <a:spcBef>
          <a:spcPct val="20000"/>
        </a:spcBef>
        <a:buFont typeface="Arial"/>
        <a:buChar char="–"/>
        <a:defRPr sz="2801" kern="1200">
          <a:solidFill>
            <a:schemeClr val="tx1"/>
          </a:solidFill>
          <a:latin typeface="+mn-lt"/>
          <a:ea typeface="+mn-ea"/>
          <a:cs typeface="+mn-cs"/>
        </a:defRPr>
      </a:lvl2pPr>
      <a:lvl3pPr marL="1143343" indent="-228669" algn="l" defTabSz="457337" rtl="0" eaLnBrk="1" latinLnBrk="0" hangingPunct="1">
        <a:spcBef>
          <a:spcPct val="20000"/>
        </a:spcBef>
        <a:buFont typeface="Arial"/>
        <a:buChar char="•"/>
        <a:defRPr sz="2401" kern="1200">
          <a:solidFill>
            <a:schemeClr val="tx1"/>
          </a:solidFill>
          <a:latin typeface="+mn-lt"/>
          <a:ea typeface="+mn-ea"/>
          <a:cs typeface="+mn-cs"/>
        </a:defRPr>
      </a:lvl3pPr>
      <a:lvl4pPr marL="1600680" indent="-228669" algn="l" defTabSz="457337" rtl="0" eaLnBrk="1" latinLnBrk="0" hangingPunct="1">
        <a:spcBef>
          <a:spcPct val="20000"/>
        </a:spcBef>
        <a:buFont typeface="Arial"/>
        <a:buChar char="–"/>
        <a:defRPr sz="2001" kern="1200">
          <a:solidFill>
            <a:schemeClr val="tx1"/>
          </a:solidFill>
          <a:latin typeface="+mn-lt"/>
          <a:ea typeface="+mn-ea"/>
          <a:cs typeface="+mn-cs"/>
        </a:defRPr>
      </a:lvl4pPr>
      <a:lvl5pPr marL="2058017" indent="-228669" algn="l" defTabSz="457337" rtl="0" eaLnBrk="1" latinLnBrk="0" hangingPunct="1">
        <a:spcBef>
          <a:spcPct val="20000"/>
        </a:spcBef>
        <a:buFont typeface="Arial"/>
        <a:buChar char="»"/>
        <a:defRPr sz="2001" kern="1200">
          <a:solidFill>
            <a:schemeClr val="tx1"/>
          </a:solidFill>
          <a:latin typeface="+mn-lt"/>
          <a:ea typeface="+mn-ea"/>
          <a:cs typeface="+mn-cs"/>
        </a:defRPr>
      </a:lvl5pPr>
      <a:lvl6pPr marL="2515354" indent="-228669" algn="l" defTabSz="457337" rtl="0" eaLnBrk="1" latinLnBrk="0" hangingPunct="1">
        <a:spcBef>
          <a:spcPct val="20000"/>
        </a:spcBef>
        <a:buFont typeface="Arial"/>
        <a:buChar char="•"/>
        <a:defRPr sz="2001" kern="1200">
          <a:solidFill>
            <a:schemeClr val="tx1"/>
          </a:solidFill>
          <a:latin typeface="+mn-lt"/>
          <a:ea typeface="+mn-ea"/>
          <a:cs typeface="+mn-cs"/>
        </a:defRPr>
      </a:lvl6pPr>
      <a:lvl7pPr marL="2972692" indent="-228669" algn="l" defTabSz="457337" rtl="0" eaLnBrk="1" latinLnBrk="0" hangingPunct="1">
        <a:spcBef>
          <a:spcPct val="20000"/>
        </a:spcBef>
        <a:buFont typeface="Arial"/>
        <a:buChar char="•"/>
        <a:defRPr sz="2001" kern="1200">
          <a:solidFill>
            <a:schemeClr val="tx1"/>
          </a:solidFill>
          <a:latin typeface="+mn-lt"/>
          <a:ea typeface="+mn-ea"/>
          <a:cs typeface="+mn-cs"/>
        </a:defRPr>
      </a:lvl7pPr>
      <a:lvl8pPr marL="3430029" indent="-228669" algn="l" defTabSz="457337" rtl="0" eaLnBrk="1" latinLnBrk="0" hangingPunct="1">
        <a:spcBef>
          <a:spcPct val="20000"/>
        </a:spcBef>
        <a:buFont typeface="Arial"/>
        <a:buChar char="•"/>
        <a:defRPr sz="2001" kern="1200">
          <a:solidFill>
            <a:schemeClr val="tx1"/>
          </a:solidFill>
          <a:latin typeface="+mn-lt"/>
          <a:ea typeface="+mn-ea"/>
          <a:cs typeface="+mn-cs"/>
        </a:defRPr>
      </a:lvl8pPr>
      <a:lvl9pPr marL="3887366" indent="-228669" algn="l" defTabSz="457337" rtl="0" eaLnBrk="1" latinLnBrk="0" hangingPunct="1">
        <a:spcBef>
          <a:spcPct val="20000"/>
        </a:spcBef>
        <a:buFont typeface="Arial"/>
        <a:buChar char="•"/>
        <a:defRPr sz="2001" kern="1200">
          <a:solidFill>
            <a:schemeClr val="tx1"/>
          </a:solidFill>
          <a:latin typeface="+mn-lt"/>
          <a:ea typeface="+mn-ea"/>
          <a:cs typeface="+mn-cs"/>
        </a:defRPr>
      </a:lvl9pPr>
    </p:bodyStyle>
    <p:otherStyle>
      <a:defPPr>
        <a:defRPr lang="fr-FR"/>
      </a:defPPr>
      <a:lvl1pPr marL="0" algn="l" defTabSz="457337" rtl="0" eaLnBrk="1" latinLnBrk="0" hangingPunct="1">
        <a:defRPr sz="1801" kern="1200">
          <a:solidFill>
            <a:schemeClr val="tx1"/>
          </a:solidFill>
          <a:latin typeface="+mn-lt"/>
          <a:ea typeface="+mn-ea"/>
          <a:cs typeface="+mn-cs"/>
        </a:defRPr>
      </a:lvl1pPr>
      <a:lvl2pPr marL="457337" algn="l" defTabSz="457337" rtl="0" eaLnBrk="1" latinLnBrk="0" hangingPunct="1">
        <a:defRPr sz="1801" kern="1200">
          <a:solidFill>
            <a:schemeClr val="tx1"/>
          </a:solidFill>
          <a:latin typeface="+mn-lt"/>
          <a:ea typeface="+mn-ea"/>
          <a:cs typeface="+mn-cs"/>
        </a:defRPr>
      </a:lvl2pPr>
      <a:lvl3pPr marL="914674" algn="l" defTabSz="457337" rtl="0" eaLnBrk="1" latinLnBrk="0" hangingPunct="1">
        <a:defRPr sz="1801" kern="1200">
          <a:solidFill>
            <a:schemeClr val="tx1"/>
          </a:solidFill>
          <a:latin typeface="+mn-lt"/>
          <a:ea typeface="+mn-ea"/>
          <a:cs typeface="+mn-cs"/>
        </a:defRPr>
      </a:lvl3pPr>
      <a:lvl4pPr marL="1372011" algn="l" defTabSz="457337" rtl="0" eaLnBrk="1" latinLnBrk="0" hangingPunct="1">
        <a:defRPr sz="1801" kern="1200">
          <a:solidFill>
            <a:schemeClr val="tx1"/>
          </a:solidFill>
          <a:latin typeface="+mn-lt"/>
          <a:ea typeface="+mn-ea"/>
          <a:cs typeface="+mn-cs"/>
        </a:defRPr>
      </a:lvl4pPr>
      <a:lvl5pPr marL="1829349" algn="l" defTabSz="457337" rtl="0" eaLnBrk="1" latinLnBrk="0" hangingPunct="1">
        <a:defRPr sz="1801" kern="1200">
          <a:solidFill>
            <a:schemeClr val="tx1"/>
          </a:solidFill>
          <a:latin typeface="+mn-lt"/>
          <a:ea typeface="+mn-ea"/>
          <a:cs typeface="+mn-cs"/>
        </a:defRPr>
      </a:lvl5pPr>
      <a:lvl6pPr marL="2286686" algn="l" defTabSz="457337" rtl="0" eaLnBrk="1" latinLnBrk="0" hangingPunct="1">
        <a:defRPr sz="1801" kern="1200">
          <a:solidFill>
            <a:schemeClr val="tx1"/>
          </a:solidFill>
          <a:latin typeface="+mn-lt"/>
          <a:ea typeface="+mn-ea"/>
          <a:cs typeface="+mn-cs"/>
        </a:defRPr>
      </a:lvl6pPr>
      <a:lvl7pPr marL="2744023" algn="l" defTabSz="457337" rtl="0" eaLnBrk="1" latinLnBrk="0" hangingPunct="1">
        <a:defRPr sz="1801" kern="1200">
          <a:solidFill>
            <a:schemeClr val="tx1"/>
          </a:solidFill>
          <a:latin typeface="+mn-lt"/>
          <a:ea typeface="+mn-ea"/>
          <a:cs typeface="+mn-cs"/>
        </a:defRPr>
      </a:lvl7pPr>
      <a:lvl8pPr marL="3201360" algn="l" defTabSz="457337" rtl="0" eaLnBrk="1" latinLnBrk="0" hangingPunct="1">
        <a:defRPr sz="1801" kern="1200">
          <a:solidFill>
            <a:schemeClr val="tx1"/>
          </a:solidFill>
          <a:latin typeface="+mn-lt"/>
          <a:ea typeface="+mn-ea"/>
          <a:cs typeface="+mn-cs"/>
        </a:defRPr>
      </a:lvl8pPr>
      <a:lvl9pPr marL="3658697" algn="l" defTabSz="457337" rtl="0" eaLnBrk="1" latinLnBrk="0" hangingPunct="1">
        <a:defRPr sz="180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97280" y="252419"/>
            <a:ext cx="1005840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1845734"/>
            <a:ext cx="10058400" cy="4023360"/>
          </a:xfrm>
          <a:prstGeom prst="rect">
            <a:avLst/>
          </a:prstGeom>
        </p:spPr>
        <p:txBody>
          <a:bodyPr vert="horz" lIns="0" tIns="45720" rIns="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defRPr>
            </a:lvl1pPr>
          </a:lstStyle>
          <a:p>
            <a:fld id="{77A28D63-238E-4A3F-AFA8-FCEE33A028A5}" type="datetimeFigureOut">
              <a:rPr lang="en-CA" smtClean="0"/>
              <a:pPr/>
              <a:t>2022-09-19</a:t>
            </a:fld>
            <a:endParaRPr lang="en-CA"/>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CA"/>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1050">
                <a:solidFill>
                  <a:srgbClr val="FFFFFF"/>
                </a:solidFill>
              </a:defRPr>
            </a:lvl1pPr>
          </a:lstStyle>
          <a:p>
            <a:fld id="{EBFA0D47-4590-42A4-90B8-5B8E1CFC639B}" type="slidenum">
              <a:rPr lang="en-CA" smtClean="0"/>
              <a:pPr/>
              <a:t>‹n°›</a:t>
            </a:fld>
            <a:endParaRPr lang="en-CA"/>
          </a:p>
        </p:txBody>
      </p:sp>
      <p:pic>
        <p:nvPicPr>
          <p:cNvPr id="11" name="Picture 3">
            <a:extLst>
              <a:ext uri="{FF2B5EF4-FFF2-40B4-BE49-F238E27FC236}">
                <a16:creationId xmlns:a16="http://schemas.microsoft.com/office/drawing/2014/main" id="{714DCC34-7011-4D46-A591-E8645B95549A}"/>
              </a:ext>
            </a:extLst>
          </p:cNvPr>
          <p:cNvPicPr>
            <a:picLocks noChangeAspect="1" noChangeArrowheads="1"/>
          </p:cNvPicPr>
          <p:nvPr userDrawn="1"/>
        </p:nvPicPr>
        <p:blipFill>
          <a:blip r:embed="rId11">
            <a:extLst>
              <a:ext uri="{28A0092B-C50C-407E-A947-70E740481C1C}">
                <a14:useLocalDpi xmlns:a14="http://schemas.microsoft.com/office/drawing/2010/main" val="0"/>
              </a:ext>
            </a:extLst>
          </a:blip>
          <a:srcRect/>
          <a:stretch>
            <a:fillRect/>
          </a:stretch>
        </p:blipFill>
        <p:spPr bwMode="auto">
          <a:xfrm>
            <a:off x="10494381" y="42106"/>
            <a:ext cx="1697619" cy="13157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Rectangle 11">
            <a:extLst>
              <a:ext uri="{FF2B5EF4-FFF2-40B4-BE49-F238E27FC236}">
                <a16:creationId xmlns:a16="http://schemas.microsoft.com/office/drawing/2014/main" id="{B49FAAE7-8F95-4355-A95A-14F65710F87F}"/>
              </a:ext>
            </a:extLst>
          </p:cNvPr>
          <p:cNvSpPr/>
          <p:nvPr userDrawn="1"/>
        </p:nvSpPr>
        <p:spPr>
          <a:xfrm flipH="1">
            <a:off x="7234" y="0"/>
            <a:ext cx="319873" cy="6858000"/>
          </a:xfrm>
          <a:prstGeom prst="rect">
            <a:avLst/>
          </a:prstGeom>
          <a:solidFill>
            <a:srgbClr val="005B9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FCD8352C-4813-4ACB-A981-66F673F8E064}"/>
              </a:ext>
            </a:extLst>
          </p:cNvPr>
          <p:cNvSpPr/>
          <p:nvPr userDrawn="1"/>
        </p:nvSpPr>
        <p:spPr>
          <a:xfrm flipV="1">
            <a:off x="307849" y="-4"/>
            <a:ext cx="57725" cy="6858003"/>
          </a:xfrm>
          <a:prstGeom prst="rect">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17295870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Lst>
  <p:txStyles>
    <p:titleStyle>
      <a:lvl1pPr algn="l" defTabSz="914400" rtl="0" eaLnBrk="1" latinLnBrk="0" hangingPunct="1">
        <a:lnSpc>
          <a:spcPct val="85000"/>
        </a:lnSpc>
        <a:spcBef>
          <a:spcPct val="0"/>
        </a:spcBef>
        <a:buNone/>
        <a:defRPr sz="4800" kern="1200" spc="-50" baseline="0">
          <a:solidFill>
            <a:srgbClr val="007AC2"/>
          </a:solidFill>
          <a:latin typeface="Century Gothic" panose="020B0502020202020204" pitchFamily="34" charset="0"/>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Calibri" panose="020F0502020204030204" pitchFamily="34" charset="0"/>
        <a:buChar char=" "/>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1"/>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14.jpeg"/><Relationship Id="rId2" Type="http://schemas.openxmlformats.org/officeDocument/2006/relationships/image" Target="../media/image9.jpg"/><Relationship Id="rId1" Type="http://schemas.openxmlformats.org/officeDocument/2006/relationships/slideLayout" Target="../slideLayouts/slideLayout6.xml"/><Relationship Id="rId6" Type="http://schemas.openxmlformats.org/officeDocument/2006/relationships/image" Target="../media/image13.emf"/><Relationship Id="rId5" Type="http://schemas.openxmlformats.org/officeDocument/2006/relationships/image" Target="../media/image12.jpeg"/><Relationship Id="rId4" Type="http://schemas.openxmlformats.org/officeDocument/2006/relationships/image" Target="../media/image11.jpeg"/></Relationships>
</file>

<file path=ppt/slides/_rels/slide11.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df"/><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26.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10.pdf"/><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10.pdf"/><Relationship Id="rId1" Type="http://schemas.openxmlformats.org/officeDocument/2006/relationships/slideLayout" Target="../slideLayouts/slideLayout2.xml"/><Relationship Id="rId5" Type="http://schemas.openxmlformats.org/officeDocument/2006/relationships/image" Target="../media/image31.jp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10.pdf"/><Relationship Id="rId2" Type="http://schemas.openxmlformats.org/officeDocument/2006/relationships/image" Target="../media/image32.jpeg"/><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8" name="ZoneTexte 7"/>
          <p:cNvSpPr txBox="1"/>
          <p:nvPr/>
        </p:nvSpPr>
        <p:spPr>
          <a:xfrm>
            <a:off x="972381" y="783306"/>
            <a:ext cx="10241358" cy="969496"/>
          </a:xfrm>
          <a:prstGeom prst="rect">
            <a:avLst/>
          </a:prstGeom>
          <a:noFill/>
        </p:spPr>
        <p:txBody>
          <a:bodyPr wrap="square" rtlCol="0">
            <a:spAutoFit/>
          </a:bodyPr>
          <a:lstStyle/>
          <a:p>
            <a:pPr algn="ctr"/>
            <a:r>
              <a:rPr lang="fr-FR" sz="5600" dirty="0">
                <a:solidFill>
                  <a:srgbClr val="005B9C"/>
                </a:solidFill>
                <a:latin typeface="Garamond"/>
                <a:cs typeface="Garamond"/>
              </a:rPr>
              <a:t>Société de Saint-Vincent de Paul</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6922" y="1988217"/>
            <a:ext cx="3658158" cy="4156998"/>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advTm="5900">
        <p:fade/>
      </p:transition>
    </mc:Choice>
    <mc:Fallback xmlns="">
      <p:transition spd="med" advTm="5900">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D6F48D6A-5A81-4F01-83CF-ED9C42ED953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02035" y="184687"/>
            <a:ext cx="9020175" cy="5324475"/>
          </a:xfrm>
          <a:prstGeom prst="rect">
            <a:avLst/>
          </a:prstGeom>
        </p:spPr>
      </p:pic>
      <p:sp>
        <p:nvSpPr>
          <p:cNvPr id="2" name="Titre 1">
            <a:extLst>
              <a:ext uri="{FF2B5EF4-FFF2-40B4-BE49-F238E27FC236}">
                <a16:creationId xmlns:a16="http://schemas.microsoft.com/office/drawing/2014/main" id="{9B18568E-2550-44DB-ABF2-0453BC0B2B0D}"/>
              </a:ext>
            </a:extLst>
          </p:cNvPr>
          <p:cNvSpPr>
            <a:spLocks noGrp="1"/>
          </p:cNvSpPr>
          <p:nvPr>
            <p:ph type="title"/>
          </p:nvPr>
        </p:nvSpPr>
        <p:spPr>
          <a:xfrm>
            <a:off x="1060704" y="0"/>
            <a:ext cx="10741152" cy="1640843"/>
          </a:xfrm>
        </p:spPr>
        <p:txBody>
          <a:bodyPr>
            <a:normAutofit fontScale="90000"/>
          </a:bodyPr>
          <a:lstStyle/>
          <a:p>
            <a:pPr algn="l"/>
            <a:r>
              <a:rPr lang="fr-CA" dirty="0">
                <a:solidFill>
                  <a:srgbClr val="005B9C"/>
                </a:solidFill>
                <a:latin typeface="Garamond" panose="02020404030301010803" pitchFamily="18" charset="0"/>
              </a:rPr>
              <a:t>Le projet Au nord du 60</a:t>
            </a:r>
            <a:r>
              <a:rPr lang="fr-CA" baseline="30000" dirty="0">
                <a:solidFill>
                  <a:srgbClr val="005B9C"/>
                </a:solidFill>
                <a:latin typeface="Garamond" panose="02020404030301010803" pitchFamily="18" charset="0"/>
              </a:rPr>
              <a:t>e</a:t>
            </a:r>
            <a:r>
              <a:rPr lang="fr-CA" dirty="0">
                <a:solidFill>
                  <a:srgbClr val="005B9C"/>
                </a:solidFill>
                <a:latin typeface="Garamond" panose="02020404030301010803" pitchFamily="18" charset="0"/>
              </a:rPr>
              <a:t> offre une sécurité alimentaire pour ceux qui vivent dans les communautés nordiques</a:t>
            </a:r>
          </a:p>
        </p:txBody>
      </p:sp>
      <p:sp>
        <p:nvSpPr>
          <p:cNvPr id="5" name="Titre 1">
            <a:extLst>
              <a:ext uri="{FF2B5EF4-FFF2-40B4-BE49-F238E27FC236}">
                <a16:creationId xmlns:a16="http://schemas.microsoft.com/office/drawing/2014/main" id="{4F7836F8-FAB6-446A-9878-3EF45CB0281B}"/>
              </a:ext>
            </a:extLst>
          </p:cNvPr>
          <p:cNvSpPr txBox="1">
            <a:spLocks/>
          </p:cNvSpPr>
          <p:nvPr/>
        </p:nvSpPr>
        <p:spPr>
          <a:xfrm>
            <a:off x="4859867" y="5401733"/>
            <a:ext cx="7332133" cy="1271580"/>
          </a:xfrm>
          <a:prstGeom prst="rect">
            <a:avLst/>
          </a:prstGeom>
        </p:spPr>
        <p:txBody>
          <a:bodyPr vert="horz" lIns="91440" tIns="45720" rIns="91440" bIns="45720" rtlCol="0" anchor="b">
            <a:normAutofit fontScale="97500"/>
          </a:bodyPr>
          <a:lstStyle>
            <a:lvl1pPr algn="l" defTabSz="914400" rtl="0" eaLnBrk="1" latinLnBrk="0" hangingPunct="1">
              <a:lnSpc>
                <a:spcPct val="85000"/>
              </a:lnSpc>
              <a:spcBef>
                <a:spcPct val="0"/>
              </a:spcBef>
              <a:buNone/>
              <a:defRPr sz="4800" kern="1200" spc="-50" baseline="0">
                <a:solidFill>
                  <a:srgbClr val="007AC2"/>
                </a:solidFill>
                <a:latin typeface="Century Gothic" panose="020B0502020202020204" pitchFamily="34" charset="0"/>
                <a:ea typeface="+mj-ea"/>
                <a:cs typeface="+mj-cs"/>
              </a:defRPr>
            </a:lvl1pPr>
          </a:lstStyle>
          <a:p>
            <a:r>
              <a:rPr lang="fr-CA" sz="3600" dirty="0">
                <a:solidFill>
                  <a:srgbClr val="005B9C"/>
                </a:solidFill>
                <a:latin typeface="Garamond" panose="02020404030301010803" pitchFamily="18" charset="0"/>
              </a:rPr>
              <a:t>Des communautés autochtones au Canada reçoivent l’aide des vincentiens.</a:t>
            </a:r>
          </a:p>
        </p:txBody>
      </p:sp>
      <p:pic>
        <p:nvPicPr>
          <p:cNvPr id="9" name="Picture 2">
            <a:extLst>
              <a:ext uri="{FF2B5EF4-FFF2-40B4-BE49-F238E27FC236}">
                <a16:creationId xmlns:a16="http://schemas.microsoft.com/office/drawing/2014/main" id="{59C65AD8-2AE8-42B1-892F-210A82A854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3474" y="3705599"/>
            <a:ext cx="3243303" cy="2162202"/>
          </a:xfrm>
          <a:prstGeom prst="rect">
            <a:avLst/>
          </a:prstGeom>
        </p:spPr>
      </p:pic>
      <p:pic>
        <p:nvPicPr>
          <p:cNvPr id="11" name="Picture 2" descr=" Nos navires">
            <a:extLst>
              <a:ext uri="{FF2B5EF4-FFF2-40B4-BE49-F238E27FC236}">
                <a16:creationId xmlns:a16="http://schemas.microsoft.com/office/drawing/2014/main" id="{D4E9FFA8-DF6C-4AE2-A5E3-2F56A0C26257}"/>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6800"/>
          <a:stretch/>
        </p:blipFill>
        <p:spPr bwMode="auto">
          <a:xfrm>
            <a:off x="239544" y="5878169"/>
            <a:ext cx="4261729" cy="991708"/>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0EF45FAC-E8E7-4976-9ADB-0506C4A83D4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160933" y="979138"/>
            <a:ext cx="3031067" cy="1943086"/>
          </a:xfrm>
          <a:prstGeom prst="rect">
            <a:avLst/>
          </a:prstGeom>
        </p:spPr>
      </p:pic>
      <p:pic>
        <p:nvPicPr>
          <p:cNvPr id="19" name="Image 18">
            <a:extLst>
              <a:ext uri="{FF2B5EF4-FFF2-40B4-BE49-F238E27FC236}">
                <a16:creationId xmlns:a16="http://schemas.microsoft.com/office/drawing/2014/main" id="{365FB3BD-4BAE-46DB-A1A6-7C2F96FC4B62}"/>
              </a:ext>
            </a:extLst>
          </p:cNvPr>
          <p:cNvPicPr>
            <a:picLocks noChangeAspect="1"/>
          </p:cNvPicPr>
          <p:nvPr/>
        </p:nvPicPr>
        <p:blipFill>
          <a:blip r:embed="rId6"/>
          <a:stretch>
            <a:fillRect/>
          </a:stretch>
        </p:blipFill>
        <p:spPr>
          <a:xfrm>
            <a:off x="259824" y="1651212"/>
            <a:ext cx="2890891" cy="2156122"/>
          </a:xfrm>
          <a:prstGeom prst="rect">
            <a:avLst/>
          </a:prstGeom>
        </p:spPr>
      </p:pic>
      <p:pic>
        <p:nvPicPr>
          <p:cNvPr id="20" name="Content Placeholder 3">
            <a:extLst>
              <a:ext uri="{FF2B5EF4-FFF2-40B4-BE49-F238E27FC236}">
                <a16:creationId xmlns:a16="http://schemas.microsoft.com/office/drawing/2014/main" id="{9748BAAB-40BF-41AA-B516-30BE5D1CE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566401" y="2922224"/>
            <a:ext cx="1621651" cy="2162202"/>
          </a:xfrm>
          <a:prstGeom prst="rect">
            <a:avLst/>
          </a:prstGeom>
        </p:spPr>
      </p:pic>
    </p:spTree>
    <p:extLst>
      <p:ext uri="{BB962C8B-B14F-4D97-AF65-F5344CB8AC3E}">
        <p14:creationId xmlns:p14="http://schemas.microsoft.com/office/powerpoint/2010/main" val="2596324674"/>
      </p:ext>
    </p:extLst>
  </p:cSld>
  <p:clrMapOvr>
    <a:masterClrMapping/>
  </p:clrMapOvr>
  <mc:AlternateContent xmlns:mc="http://schemas.openxmlformats.org/markup-compatibility/2006" xmlns:p14="http://schemas.microsoft.com/office/powerpoint/2010/main">
    <mc:Choice Requires="p14">
      <p:transition spd="slow" p14:dur="2000" advTm="15000"/>
    </mc:Choice>
    <mc:Fallback xmlns="">
      <p:transition spd="slow" advTm="1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000"/>
                                        <p:tgtEl>
                                          <p:spTgt spid="2"/>
                                        </p:tgtEl>
                                      </p:cBhvr>
                                    </p:animEffect>
                                  </p:childTnLst>
                                </p:cTn>
                              </p:par>
                              <p:par>
                                <p:cTn id="8" presetID="42" presetClass="entr" presetSubtype="0" fill="hold" grpId="0" nodeType="withEffect">
                                  <p:stCondLst>
                                    <p:cond delay="200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000"/>
                                        <p:tgtEl>
                                          <p:spTgt spid="5"/>
                                        </p:tgtEl>
                                      </p:cBhvr>
                                    </p:animEffect>
                                    <p:anim calcmode="lin" valueType="num">
                                      <p:cBhvr>
                                        <p:cTn id="11" dur="2000" fill="hold"/>
                                        <p:tgtEl>
                                          <p:spTgt spid="5"/>
                                        </p:tgtEl>
                                        <p:attrNameLst>
                                          <p:attrName>ppt_x</p:attrName>
                                        </p:attrNameLst>
                                      </p:cBhvr>
                                      <p:tavLst>
                                        <p:tav tm="0">
                                          <p:val>
                                            <p:strVal val="#ppt_x"/>
                                          </p:val>
                                        </p:tav>
                                        <p:tav tm="100000">
                                          <p:val>
                                            <p:strVal val="#ppt_x"/>
                                          </p:val>
                                        </p:tav>
                                      </p:tavLst>
                                    </p:anim>
                                    <p:anim calcmode="lin" valueType="num">
                                      <p:cBhvr>
                                        <p:cTn id="12" dur="2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tit-format-Food-bank.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342724" cy="1605730"/>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Soupes populaires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6" name="ZoneTexte 5"/>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16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3000"/>
                                        <p:tgtEl>
                                          <p:spTgt spid="7"/>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Food-ban2.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342724" cy="1605730"/>
          </a:xfrm>
          <a:prstGeom prst="rect">
            <a:avLst/>
          </a:prstGeom>
          <a:noFill/>
        </p:spPr>
        <p:txBody>
          <a:bodyPr wrap="square" rtlCol="0">
            <a:noAutofit/>
          </a:bodyPr>
          <a:lstStyle/>
          <a:p>
            <a:r>
              <a:rPr lang="fr-CA" sz="9000" b="1" dirty="0">
                <a:ln w="25400" cap="flat" cmpd="sng" algn="ctr">
                  <a:solidFill>
                    <a:srgbClr val="2C7C9F"/>
                  </a:solidFill>
                  <a:prstDash val="solid"/>
                  <a:round/>
                  <a:headEnd type="none" w="med" len="med"/>
                  <a:tailEnd type="none" w="med" len="med"/>
                </a:ln>
                <a:solidFill>
                  <a:schemeClr val="bg1"/>
                </a:solidFill>
                <a:latin typeface="Garamond"/>
                <a:cs typeface="Garamond"/>
              </a:rPr>
              <a:t>Banques alimentaires</a:t>
            </a:r>
            <a:endParaRPr lang="fr-FR" sz="90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7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7"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tit-format-vetements.jpg"/>
          <p:cNvPicPr>
            <a:picLocks noChangeAspect="1"/>
          </p:cNvPicPr>
          <p:nvPr/>
        </p:nvPicPr>
        <p:blipFill>
          <a:blip r:embed="rId2"/>
          <a:stretch>
            <a:fillRect/>
          </a:stretch>
        </p:blipFill>
        <p:spPr>
          <a:xfrm>
            <a:off x="1" y="14748"/>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3766696"/>
            <a:ext cx="11342724" cy="1577130"/>
          </a:xfrm>
          <a:prstGeom prst="rect">
            <a:avLst/>
          </a:prstGeom>
          <a:noFill/>
        </p:spPr>
        <p:txBody>
          <a:bodyPr wrap="square" rtlCol="0">
            <a:noAutofit/>
          </a:bodyPr>
          <a:lstStyle/>
          <a:p>
            <a:r>
              <a:rPr lang="fr-CA" sz="8200" b="1" dirty="0">
                <a:ln w="25400" cap="flat" cmpd="sng" algn="ctr">
                  <a:solidFill>
                    <a:srgbClr val="2C7C9F"/>
                  </a:solidFill>
                  <a:prstDash val="solid"/>
                  <a:round/>
                  <a:headEnd type="none" w="med" len="med"/>
                  <a:tailEnd type="none" w="med" len="med"/>
                </a:ln>
                <a:solidFill>
                  <a:schemeClr val="bg1"/>
                </a:solidFill>
                <a:latin typeface="Garamond"/>
                <a:cs typeface="Garamond"/>
              </a:rPr>
              <a:t>Aide matérielle</a:t>
            </a:r>
            <a:br>
              <a:rPr lang="fr-CA" sz="8200" b="1" dirty="0">
                <a:ln w="25400" cap="flat" cmpd="sng" algn="ctr">
                  <a:solidFill>
                    <a:srgbClr val="2C7C9F"/>
                  </a:solidFill>
                  <a:prstDash val="solid"/>
                  <a:round/>
                  <a:headEnd type="none" w="med" len="med"/>
                  <a:tailEnd type="none" w="med" len="med"/>
                </a:ln>
                <a:solidFill>
                  <a:schemeClr val="bg1"/>
                </a:solidFill>
                <a:latin typeface="Garamond"/>
                <a:cs typeface="Garamond"/>
              </a:rPr>
            </a:br>
            <a:endParaRPr lang="fr-FR" sz="82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10" name="ZoneTexte 9"/>
          <p:cNvSpPr txBox="1"/>
          <p:nvPr/>
        </p:nvSpPr>
        <p:spPr>
          <a:xfrm>
            <a:off x="321364" y="4876531"/>
            <a:ext cx="11578694" cy="1577130"/>
          </a:xfrm>
          <a:prstGeom prst="rect">
            <a:avLst/>
          </a:prstGeom>
          <a:noFill/>
        </p:spPr>
        <p:txBody>
          <a:bodyPr wrap="square" rtlCol="0">
            <a:noAutofit/>
          </a:bodyPr>
          <a:lstStyle/>
          <a:p>
            <a:r>
              <a:rPr lang="en-GB" sz="8200" b="1" dirty="0" err="1">
                <a:ln w="25400" cap="flat" cmpd="sng" algn="ctr">
                  <a:solidFill>
                    <a:srgbClr val="2C7C9F"/>
                  </a:solidFill>
                  <a:prstDash val="solid"/>
                  <a:round/>
                  <a:headEnd type="none" w="med" len="med"/>
                  <a:tailEnd type="none" w="med" len="med"/>
                </a:ln>
                <a:solidFill>
                  <a:schemeClr val="bg1"/>
                </a:solidFill>
                <a:latin typeface="Garamond"/>
                <a:cs typeface="Garamond"/>
              </a:rPr>
              <a:t>Vêtements</a:t>
            </a:r>
            <a:r>
              <a:rPr lang="en-GB" sz="8200" b="1" dirty="0">
                <a:ln w="25400" cap="flat" cmpd="sng" algn="ctr">
                  <a:solidFill>
                    <a:srgbClr val="2C7C9F"/>
                  </a:solidFill>
                  <a:prstDash val="solid"/>
                  <a:round/>
                  <a:headEnd type="none" w="med" len="med"/>
                  <a:tailEnd type="none" w="med" len="med"/>
                </a:ln>
                <a:solidFill>
                  <a:schemeClr val="bg1"/>
                </a:solidFill>
                <a:latin typeface="Garamond"/>
                <a:cs typeface="Garamond"/>
              </a:rPr>
              <a:t> &amp; </a:t>
            </a:r>
            <a:r>
              <a:rPr lang="en-GB" sz="8200" b="1" dirty="0" err="1">
                <a:ln w="25400" cap="flat" cmpd="sng" algn="ctr">
                  <a:solidFill>
                    <a:srgbClr val="2C7C9F"/>
                  </a:solidFill>
                  <a:prstDash val="solid"/>
                  <a:round/>
                  <a:headEnd type="none" w="med" len="med"/>
                  <a:tailEnd type="none" w="med" len="med"/>
                </a:ln>
                <a:solidFill>
                  <a:schemeClr val="bg1"/>
                </a:solidFill>
                <a:latin typeface="Garamond"/>
                <a:cs typeface="Garamond"/>
              </a:rPr>
              <a:t>accessoires</a:t>
            </a:r>
            <a:endParaRPr lang="en-GB" sz="82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63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3000"/>
                                        <p:tgtEl>
                                          <p:spTgt spid="7"/>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 calcmode="lin" valueType="num">
                                      <p:cBhvr>
                                        <p:cTn id="33"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8" grpId="0"/>
      <p:bldP spid="8" grpId="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meuble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3854624"/>
            <a:ext cx="11520345" cy="1679042"/>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Aide matérielle</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10" name="ZoneTexte 9"/>
          <p:cNvSpPr txBox="1"/>
          <p:nvPr/>
        </p:nvSpPr>
        <p:spPr>
          <a:xfrm>
            <a:off x="335828" y="4881624"/>
            <a:ext cx="11520345" cy="1679042"/>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Meubles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6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10"/>
                                        </p:tgtEl>
                                        <p:attrNameLst>
                                          <p:attrName>style.visibility</p:attrName>
                                        </p:attrNameLst>
                                      </p:cBhvr>
                                      <p:to>
                                        <p:strVal val="visible"/>
                                      </p:to>
                                    </p:set>
                                    <p:anim calcmode="lin" valueType="num">
                                      <p:cBhvr>
                                        <p:cTn id="31" dur="10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10"/>
                                        </p:tgtEl>
                                        <p:attrNameLst>
                                          <p:attrName>ppt_y</p:attrName>
                                        </p:attrNameLst>
                                      </p:cBhvr>
                                      <p:tavLst>
                                        <p:tav tm="0">
                                          <p:val>
                                            <p:strVal val="#ppt_y"/>
                                          </p:val>
                                        </p:tav>
                                        <p:tav tm="100000">
                                          <p:val>
                                            <p:strVal val="#ppt_y"/>
                                          </p:val>
                                        </p:tav>
                                      </p:tavLst>
                                    </p:anim>
                                    <p:anim calcmode="lin" valueType="num">
                                      <p:cBhvr>
                                        <p:cTn id="33" dur="10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7" grpId="0"/>
      <p:bldP spid="7"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fournitures-scolaire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520345" cy="1605730"/>
          </a:xfrm>
          <a:prstGeom prst="rect">
            <a:avLst/>
          </a:prstGeom>
          <a:noFill/>
        </p:spPr>
        <p:txBody>
          <a:bodyPr wrap="square" rtlCol="0">
            <a:noAutofit/>
          </a:bodyPr>
          <a:lstStyle/>
          <a:p>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Fournitures</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scolaires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44749"/>
            <a:ext cx="11520345" cy="1605730"/>
          </a:xfrm>
          <a:prstGeom prst="rect">
            <a:avLst/>
          </a:prstGeom>
          <a:noFill/>
        </p:spPr>
        <p:txBody>
          <a:bodyPr wrap="square" rtlCol="0">
            <a:noAutofit/>
          </a:bodyPr>
          <a:lstStyle/>
          <a:p>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Soutient</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à</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l’éducation</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10" name="ZoneTexte 9"/>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7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0"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etit-format-bourses-etude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Bourses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d’études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44749"/>
            <a:ext cx="11520345" cy="1605730"/>
          </a:xfrm>
          <a:prstGeom prst="rect">
            <a:avLst/>
          </a:prstGeom>
          <a:noFill/>
        </p:spPr>
        <p:txBody>
          <a:bodyPr wrap="square" rtlCol="0">
            <a:noAutofit/>
          </a:bodyPr>
          <a:lstStyle/>
          <a:p>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Soutient</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à</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l’éducation</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161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3000"/>
                                        <p:tgtEl>
                                          <p:spTgt spid="10"/>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8" grpId="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immigration.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520345" cy="1605730"/>
          </a:xfrm>
          <a:prstGeom prst="rect">
            <a:avLst/>
          </a:prstGeom>
          <a:noFill/>
        </p:spPr>
        <p:txBody>
          <a:bodyPr wrap="square" rtlCol="0">
            <a:noAutofit/>
          </a:bodyPr>
          <a:lstStyle/>
          <a:p>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réfugiés</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&amp; immigrants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335828" y="4044749"/>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Aide aux</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10" name="ZoneTexte 9"/>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84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770" decel="100000"/>
                                        <p:tgtEl>
                                          <p:spTgt spid="10"/>
                                        </p:tgtEl>
                                      </p:cBhvr>
                                    </p:animEffect>
                                    <p:animScale>
                                      <p:cBhvr>
                                        <p:cTn id="8" dur="770" decel="100000"/>
                                        <p:tgtEl>
                                          <p:spTgt spid="10"/>
                                        </p:tgtEl>
                                      </p:cBhvr>
                                      <p:from x="10000" y="10000"/>
                                      <p:to x="200000" y="450000"/>
                                    </p:animScale>
                                    <p:animScale>
                                      <p:cBhvr>
                                        <p:cTn id="9" dur="1230" accel="100000" fill="hold">
                                          <p:stCondLst>
                                            <p:cond delay="770"/>
                                          </p:stCondLst>
                                        </p:cTn>
                                        <p:tgtEl>
                                          <p:spTgt spid="10"/>
                                        </p:tgtEl>
                                      </p:cBhvr>
                                      <p:from x="200000" y="450000"/>
                                      <p:to x="100000" y="100000"/>
                                    </p:animScale>
                                    <p:set>
                                      <p:cBhvr>
                                        <p:cTn id="10" dur="770" fill="hold"/>
                                        <p:tgtEl>
                                          <p:spTgt spid="10"/>
                                        </p:tgtEl>
                                        <p:attrNameLst>
                                          <p:attrName>ppt_x</p:attrName>
                                        </p:attrNameLst>
                                      </p:cBhvr>
                                      <p:to>
                                        <p:strVal val="(0.5)"/>
                                      </p:to>
                                    </p:set>
                                    <p:anim from="(0.5)" to="(#ppt_x)" calcmode="lin" valueType="num">
                                      <p:cBhvr>
                                        <p:cTn id="11" dur="1230" accel="100000" fill="hold">
                                          <p:stCondLst>
                                            <p:cond delay="770"/>
                                          </p:stCondLst>
                                        </p:cTn>
                                        <p:tgtEl>
                                          <p:spTgt spid="10"/>
                                        </p:tgtEl>
                                        <p:attrNameLst>
                                          <p:attrName>ppt_x</p:attrName>
                                        </p:attrNameLst>
                                      </p:cBhvr>
                                    </p:anim>
                                    <p:set>
                                      <p:cBhvr>
                                        <p:cTn id="12" dur="770" fill="hold"/>
                                        <p:tgtEl>
                                          <p:spTgt spid="10"/>
                                        </p:tgtEl>
                                        <p:attrNameLst>
                                          <p:attrName>ppt_y</p:attrName>
                                        </p:attrNameLst>
                                      </p:cBhvr>
                                      <p:to>
                                        <p:strVal val="(#ppt_y+0.4)"/>
                                      </p:to>
                                    </p:set>
                                    <p:anim from="(#ppt_y+0.4)" to="(#ppt_y)" calcmode="lin" valueType="num">
                                      <p:cBhvr>
                                        <p:cTn id="13" dur="1230" accel="100000" fill="hold">
                                          <p:stCondLst>
                                            <p:cond delay="770"/>
                                          </p:stCondLst>
                                        </p:cTn>
                                        <p:tgtEl>
                                          <p:spTgt spid="10"/>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10"/>
                                        </p:tgtEl>
                                      </p:cBhvr>
                                    </p:animEffect>
                                    <p:set>
                                      <p:cBhvr>
                                        <p:cTn id="17" dur="1" fill="hold">
                                          <p:stCondLst>
                                            <p:cond delay="1999"/>
                                          </p:stCondLst>
                                        </p:cTn>
                                        <p:tgtEl>
                                          <p:spTgt spid="10"/>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10" grpId="0"/>
      <p:bldP spid="10"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etit-format-shelters.jpg"/>
          <p:cNvPicPr>
            <a:picLocks noChangeAspect="1"/>
          </p:cNvPicPr>
          <p:nvPr/>
        </p:nvPicPr>
        <p:blipFill>
          <a:blip r:embed="rId2"/>
          <a:stretch>
            <a:fillRect/>
          </a:stretch>
        </p:blipFill>
        <p:spPr>
          <a:xfrm>
            <a:off x="1" y="14748"/>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425100" y="5203144"/>
            <a:ext cx="10592456" cy="832250"/>
          </a:xfrm>
          <a:prstGeom prst="rect">
            <a:avLst/>
          </a:prstGeom>
          <a:noFill/>
        </p:spPr>
        <p:txBody>
          <a:bodyPr wrap="square" rtlCol="0">
            <a:noAutofit/>
          </a:bodyPr>
          <a:lstStyle/>
          <a:p>
            <a:r>
              <a:rPr lang="en-CA" sz="5202" b="1" dirty="0">
                <a:ln w="15875" cap="flat" cmpd="sng" algn="ctr">
                  <a:solidFill>
                    <a:srgbClr val="2C7C9F"/>
                  </a:solidFill>
                  <a:prstDash val="solid"/>
                  <a:round/>
                  <a:headEnd type="none" w="med" len="med"/>
                  <a:tailEnd type="none" w="med" len="med"/>
                </a:ln>
                <a:solidFill>
                  <a:schemeClr val="bg1"/>
                </a:solidFill>
                <a:latin typeface="Garamond"/>
                <a:cs typeface="Garamond"/>
              </a:rPr>
              <a:t>sans-abris, </a:t>
            </a:r>
            <a:r>
              <a:rPr lang="en-CA" sz="5202" b="1" dirty="0" err="1">
                <a:ln w="15875" cap="flat" cmpd="sng" algn="ctr">
                  <a:solidFill>
                    <a:srgbClr val="2C7C9F"/>
                  </a:solidFill>
                  <a:prstDash val="solid"/>
                  <a:round/>
                  <a:headEnd type="none" w="med" len="med"/>
                  <a:tailEnd type="none" w="med" len="med"/>
                </a:ln>
                <a:solidFill>
                  <a:schemeClr val="bg1"/>
                </a:solidFill>
                <a:latin typeface="Garamond"/>
                <a:cs typeface="Garamond"/>
              </a:rPr>
              <a:t>mères</a:t>
            </a:r>
            <a:r>
              <a:rPr lang="en-CA" sz="5202" b="1" dirty="0">
                <a:ln w="15875" cap="flat" cmpd="sng" algn="ctr">
                  <a:solidFill>
                    <a:srgbClr val="2C7C9F"/>
                  </a:solidFill>
                  <a:prstDash val="solid"/>
                  <a:round/>
                  <a:headEnd type="none" w="med" len="med"/>
                  <a:tailEnd type="none" w="med" len="med"/>
                </a:ln>
                <a:solidFill>
                  <a:schemeClr val="bg1"/>
                </a:solidFill>
                <a:latin typeface="Garamond"/>
                <a:cs typeface="Garamond"/>
              </a:rPr>
              <a:t> </a:t>
            </a:r>
            <a:r>
              <a:rPr lang="en-CA" sz="5202" b="1" dirty="0" err="1">
                <a:ln w="15875" cap="flat" cmpd="sng" algn="ctr">
                  <a:solidFill>
                    <a:srgbClr val="2C7C9F"/>
                  </a:solidFill>
                  <a:prstDash val="solid"/>
                  <a:round/>
                  <a:headEnd type="none" w="med" len="med"/>
                  <a:tailEnd type="none" w="med" len="med"/>
                </a:ln>
                <a:solidFill>
                  <a:schemeClr val="bg1"/>
                </a:solidFill>
                <a:latin typeface="Garamond"/>
                <a:cs typeface="Garamond"/>
              </a:rPr>
              <a:t>monoparentales</a:t>
            </a:r>
            <a:r>
              <a:rPr lang="en-CA" sz="5202" b="1" dirty="0">
                <a:ln w="15875" cap="flat" cmpd="sng" algn="ctr">
                  <a:solidFill>
                    <a:srgbClr val="2C7C9F"/>
                  </a:solidFill>
                  <a:prstDash val="solid"/>
                  <a:round/>
                  <a:headEnd type="none" w="med" len="med"/>
                  <a:tailEnd type="none" w="med" len="med"/>
                </a:ln>
                <a:solidFill>
                  <a:schemeClr val="bg1"/>
                </a:solidFill>
                <a:latin typeface="Garamond"/>
                <a:cs typeface="Garamond"/>
              </a:rPr>
              <a:t>,</a:t>
            </a:r>
          </a:p>
        </p:txBody>
      </p:sp>
      <p:sp>
        <p:nvSpPr>
          <p:cNvPr id="7" name="ZoneTexte 6"/>
          <p:cNvSpPr txBox="1"/>
          <p:nvPr/>
        </p:nvSpPr>
        <p:spPr>
          <a:xfrm>
            <a:off x="335828" y="3952403"/>
            <a:ext cx="5079135" cy="1261565"/>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Refuges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
        <p:nvSpPr>
          <p:cNvPr id="13" name="ZoneTexte 12"/>
          <p:cNvSpPr txBox="1"/>
          <p:nvPr/>
        </p:nvSpPr>
        <p:spPr>
          <a:xfrm>
            <a:off x="379194" y="5851805"/>
            <a:ext cx="12192000" cy="832250"/>
          </a:xfrm>
          <a:prstGeom prst="rect">
            <a:avLst/>
          </a:prstGeom>
          <a:noFill/>
        </p:spPr>
        <p:txBody>
          <a:bodyPr wrap="square" rtlCol="0">
            <a:noAutofit/>
          </a:bodyPr>
          <a:lstStyle/>
          <a:p>
            <a:r>
              <a:rPr lang="en-CA" sz="5202" b="1" dirty="0" err="1">
                <a:ln w="15875" cap="flat" cmpd="sng" algn="ctr">
                  <a:solidFill>
                    <a:srgbClr val="2C7C9F"/>
                  </a:solidFill>
                  <a:prstDash val="solid"/>
                  <a:round/>
                  <a:headEnd type="none" w="med" len="med"/>
                  <a:tailEnd type="none" w="med" len="med"/>
                </a:ln>
                <a:solidFill>
                  <a:schemeClr val="bg1"/>
                </a:solidFill>
                <a:latin typeface="Garamond"/>
                <a:cs typeface="Garamond"/>
              </a:rPr>
              <a:t>personnes</a:t>
            </a:r>
            <a:r>
              <a:rPr lang="en-CA" sz="5202" b="1" dirty="0">
                <a:ln w="15875" cap="flat" cmpd="sng" algn="ctr">
                  <a:solidFill>
                    <a:srgbClr val="2C7C9F"/>
                  </a:solidFill>
                  <a:prstDash val="solid"/>
                  <a:round/>
                  <a:headEnd type="none" w="med" len="med"/>
                  <a:tailEnd type="none" w="med" len="med"/>
                </a:ln>
                <a:solidFill>
                  <a:schemeClr val="bg1"/>
                </a:solidFill>
                <a:latin typeface="Garamond"/>
                <a:cs typeface="Garamond"/>
              </a:rPr>
              <a:t> </a:t>
            </a:r>
            <a:r>
              <a:rPr lang="en-CA" sz="5202" b="1" dirty="0" err="1">
                <a:ln w="15875" cap="flat" cmpd="sng" algn="ctr">
                  <a:solidFill>
                    <a:srgbClr val="2C7C9F"/>
                  </a:solidFill>
                  <a:prstDash val="solid"/>
                  <a:round/>
                  <a:headEnd type="none" w="med" len="med"/>
                  <a:tailEnd type="none" w="med" len="med"/>
                </a:ln>
                <a:solidFill>
                  <a:schemeClr val="bg1"/>
                </a:solidFill>
                <a:latin typeface="Garamond"/>
                <a:cs typeface="Garamond"/>
              </a:rPr>
              <a:t>abusées</a:t>
            </a:r>
            <a:endParaRPr lang="en-GB" sz="5202" b="1" dirty="0">
              <a:ln w="15875" cap="flat" cmpd="sng" algn="ctr">
                <a:solidFill>
                  <a:srgbClr val="2C7C9F"/>
                </a:solidFill>
                <a:prstDash val="solid"/>
                <a:round/>
                <a:headEnd type="none" w="med" len="med"/>
                <a:tailEnd type="none" w="med" len="med"/>
              </a:ln>
              <a:solidFill>
                <a:schemeClr val="bg1"/>
              </a:solidFill>
              <a:latin typeface="Garamond"/>
              <a:cs typeface="Garamond"/>
            </a:endParaRPr>
          </a:p>
        </p:txBody>
      </p:sp>
    </p:spTree>
  </p:cSld>
  <p:clrMapOvr>
    <a:masterClrMapping/>
  </p:clrMapOvr>
  <p:transition advTm="115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3000"/>
                                        <p:tgtEl>
                                          <p:spTgt spid="10"/>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9"/>
                                        </p:tgtEl>
                                        <p:attrNameLst>
                                          <p:attrName>style.visibility</p:attrName>
                                        </p:attrNameLst>
                                      </p:cBhvr>
                                      <p:to>
                                        <p:strVal val="visible"/>
                                      </p:to>
                                    </p:set>
                                    <p:anim calcmode="lin" valueType="num">
                                      <p:cBhvr>
                                        <p:cTn id="31"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9"/>
                                        </p:tgtEl>
                                        <p:attrNameLst>
                                          <p:attrName>ppt_y</p:attrName>
                                        </p:attrNameLst>
                                      </p:cBhvr>
                                      <p:tavLst>
                                        <p:tav tm="0">
                                          <p:val>
                                            <p:strVal val="#ppt_y"/>
                                          </p:val>
                                        </p:tav>
                                        <p:tav tm="100000">
                                          <p:val>
                                            <p:strVal val="#ppt_y"/>
                                          </p:val>
                                        </p:tav>
                                      </p:tavLst>
                                    </p:anim>
                                    <p:anim calcmode="lin" valueType="num">
                                      <p:cBhvr>
                                        <p:cTn id="33"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9"/>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13"/>
                                        </p:tgtEl>
                                        <p:attrNameLst>
                                          <p:attrName>style.visibility</p:attrName>
                                        </p:attrNameLst>
                                      </p:cBhvr>
                                      <p:to>
                                        <p:strVal val="visible"/>
                                      </p:to>
                                    </p:set>
                                    <p:anim calcmode="lin" valueType="num">
                                      <p:cBhvr>
                                        <p:cTn id="38" dur="1000" fill="hold"/>
                                        <p:tgtEl>
                                          <p:spTgt spid="13"/>
                                        </p:tgtEl>
                                        <p:attrNameLst>
                                          <p:attrName>ppt_x</p:attrName>
                                        </p:attrNameLst>
                                      </p:cBhvr>
                                      <p:tavLst>
                                        <p:tav tm="0">
                                          <p:val>
                                            <p:strVal val="#ppt_x"/>
                                          </p:val>
                                        </p:tav>
                                        <p:tav tm="50000">
                                          <p:val>
                                            <p:strVal val="#ppt_x+.1"/>
                                          </p:val>
                                        </p:tav>
                                        <p:tav tm="100000">
                                          <p:val>
                                            <p:strVal val="#ppt_x"/>
                                          </p:val>
                                        </p:tav>
                                      </p:tavLst>
                                    </p:anim>
                                    <p:anim calcmode="lin" valueType="num">
                                      <p:cBhvr>
                                        <p:cTn id="39" dur="1000" fill="hold"/>
                                        <p:tgtEl>
                                          <p:spTgt spid="13"/>
                                        </p:tgtEl>
                                        <p:attrNameLst>
                                          <p:attrName>ppt_y</p:attrName>
                                        </p:attrNameLst>
                                      </p:cBhvr>
                                      <p:tavLst>
                                        <p:tav tm="0">
                                          <p:val>
                                            <p:strVal val="#ppt_y"/>
                                          </p:val>
                                        </p:tav>
                                        <p:tav tm="100000">
                                          <p:val>
                                            <p:strVal val="#ppt_y"/>
                                          </p:val>
                                        </p:tav>
                                      </p:tavLst>
                                    </p:anim>
                                    <p:anim calcmode="lin" valueType="num">
                                      <p:cBhvr>
                                        <p:cTn id="40" dur="1000" fill="hold"/>
                                        <p:tgtEl>
                                          <p:spTgt spid="13"/>
                                        </p:tgtEl>
                                        <p:attrNameLst>
                                          <p:attrName>ppt_h</p:attrName>
                                        </p:attrNameLst>
                                      </p:cBhvr>
                                      <p:tavLst>
                                        <p:tav tm="0">
                                          <p:val>
                                            <p:strVal val="#ppt_h/10"/>
                                          </p:val>
                                        </p:tav>
                                        <p:tav tm="50000">
                                          <p:val>
                                            <p:strVal val="#ppt_h+.01"/>
                                          </p:val>
                                        </p:tav>
                                        <p:tav tm="100000">
                                          <p:val>
                                            <p:strVal val="#ppt_h"/>
                                          </p:val>
                                        </p:tav>
                                      </p:tavLst>
                                    </p:anim>
                                    <p:anim calcmode="lin" valueType="num">
                                      <p:cBhvr>
                                        <p:cTn id="41" dur="1000" fill="hold"/>
                                        <p:tgtEl>
                                          <p:spTgt spid="13"/>
                                        </p:tgtEl>
                                        <p:attrNameLst>
                                          <p:attrName>ppt_w</p:attrName>
                                        </p:attrNameLst>
                                      </p:cBhvr>
                                      <p:tavLst>
                                        <p:tav tm="0">
                                          <p:val>
                                            <p:strVal val="#ppt_w/10"/>
                                          </p:val>
                                        </p:tav>
                                        <p:tav tm="50000">
                                          <p:val>
                                            <p:strVal val="#ppt_w+.01"/>
                                          </p:val>
                                        </p:tav>
                                        <p:tav tm="100000">
                                          <p:val>
                                            <p:strVal val="#ppt_w"/>
                                          </p:val>
                                        </p:tav>
                                      </p:tavLst>
                                    </p:anim>
                                    <p:animEffect transition="in" filter="fade">
                                      <p:cBhvr>
                                        <p:cTn id="42" dur="1000" tmFilter="0,0; .5, 1; 1, 1"/>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8" grpId="0"/>
      <p:bldP spid="8" grpId="1"/>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camps.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335828" y="4877109"/>
            <a:ext cx="11520345" cy="1605730"/>
          </a:xfrm>
          <a:prstGeom prst="rect">
            <a:avLst/>
          </a:prstGeom>
          <a:noFill/>
        </p:spPr>
        <p:txBody>
          <a:bodyPr wrap="square" rtlCol="0">
            <a:noAutofit/>
          </a:bodyPr>
          <a:lstStyle/>
          <a:p>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Camps </a:t>
            </a:r>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d’été</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136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8"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8" name="ZoneTexte 7"/>
          <p:cNvSpPr txBox="1"/>
          <p:nvPr/>
        </p:nvSpPr>
        <p:spPr>
          <a:xfrm>
            <a:off x="928579" y="991774"/>
            <a:ext cx="10351143" cy="938964"/>
          </a:xfrm>
          <a:prstGeom prst="rect">
            <a:avLst/>
          </a:prstGeom>
          <a:noFill/>
        </p:spPr>
        <p:txBody>
          <a:bodyPr wrap="square" rtlCol="0">
            <a:spAutoFit/>
          </a:bodyPr>
          <a:lstStyle/>
          <a:p>
            <a:r>
              <a:rPr lang="fr-FR" sz="5502" dirty="0">
                <a:solidFill>
                  <a:srgbClr val="005B9C"/>
                </a:solidFill>
                <a:latin typeface="Garamond"/>
                <a:cs typeface="Garamond"/>
              </a:rPr>
              <a:t>Bienheureux Frédéric Ozanam</a:t>
            </a:r>
          </a:p>
        </p:txBody>
      </p:sp>
      <p:pic>
        <p:nvPicPr>
          <p:cNvPr id="9" name="Image 8" descr="Ozanam.png"/>
          <p:cNvPicPr>
            <a:picLocks noChangeAspect="1"/>
          </p:cNvPicPr>
          <p:nvPr/>
        </p:nvPicPr>
        <p:blipFill>
          <a:blip r:embed="rId2"/>
          <a:stretch>
            <a:fillRect/>
          </a:stretch>
        </p:blipFill>
        <p:spPr>
          <a:xfrm>
            <a:off x="1622710" y="2024598"/>
            <a:ext cx="2383998" cy="3530268"/>
          </a:xfrm>
          <a:prstGeom prst="rect">
            <a:avLst/>
          </a:prstGeom>
        </p:spPr>
      </p:pic>
      <p:sp>
        <p:nvSpPr>
          <p:cNvPr id="11" name="ZoneTexte 10"/>
          <p:cNvSpPr txBox="1"/>
          <p:nvPr/>
        </p:nvSpPr>
        <p:spPr>
          <a:xfrm>
            <a:off x="4238127" y="2370410"/>
            <a:ext cx="7297005" cy="1846659"/>
          </a:xfrm>
          <a:prstGeom prst="rect">
            <a:avLst/>
          </a:prstGeom>
          <a:noFill/>
        </p:spPr>
        <p:txBody>
          <a:bodyPr wrap="square" rtlCol="0">
            <a:spAutoFit/>
          </a:bodyPr>
          <a:lstStyle/>
          <a:p>
            <a:r>
              <a:rPr lang="fr-FR" sz="3800" i="1" dirty="0">
                <a:solidFill>
                  <a:srgbClr val="005B9C"/>
                </a:solidFill>
                <a:latin typeface="Garamond"/>
                <a:cs typeface="Garamond"/>
              </a:rPr>
              <a:t>« La charité c’est le Samaritain qui verse l’huile sur les plaies du voyageur attaqué.</a:t>
            </a:r>
            <a:br>
              <a:rPr lang="fr-FR" sz="3800" i="1" dirty="0">
                <a:solidFill>
                  <a:srgbClr val="005B9C"/>
                </a:solidFill>
                <a:latin typeface="Garamond"/>
                <a:cs typeface="Garamond"/>
              </a:rPr>
            </a:br>
            <a:r>
              <a:rPr lang="fr-FR" sz="3800" i="1" dirty="0">
                <a:solidFill>
                  <a:srgbClr val="005B9C"/>
                </a:solidFill>
                <a:latin typeface="Garamond"/>
                <a:cs typeface="Garamond"/>
              </a:rPr>
              <a:t>C’est à la justice de prévenir les attaques. »</a:t>
            </a:r>
          </a:p>
        </p:txBody>
      </p:sp>
    </p:spTree>
  </p:cSld>
  <p:clrMapOvr>
    <a:masterClrMapping/>
  </p:clrMapOvr>
  <p:transition spd="slow" advTm="8633">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3000" fill="hold"/>
                                        <p:tgtEl>
                                          <p:spTgt spid="11"/>
                                        </p:tgtEl>
                                        <p:attrNameLst>
                                          <p:attrName>ppt_x</p:attrName>
                                        </p:attrNameLst>
                                      </p:cBhvr>
                                      <p:tavLst>
                                        <p:tav tm="0">
                                          <p:val>
                                            <p:strVal val="#ppt_x"/>
                                          </p:val>
                                        </p:tav>
                                        <p:tav tm="100000">
                                          <p:val>
                                            <p:strVal val="#ppt_x"/>
                                          </p:val>
                                        </p:tav>
                                      </p:tavLst>
                                    </p:anim>
                                    <p:anim calcmode="lin" valueType="num">
                                      <p:cBhvr additive="base">
                                        <p:cTn id="8" dur="3000" fill="hold"/>
                                        <p:tgtEl>
                                          <p:spTgt spid="11"/>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4" presetClass="entr" presetSubtype="32" fill="hold" nodeType="afterEffect">
                                  <p:stCondLst>
                                    <p:cond delay="1000"/>
                                  </p:stCondLst>
                                  <p:childTnLst>
                                    <p:set>
                                      <p:cBhvr>
                                        <p:cTn id="11" dur="1" fill="hold">
                                          <p:stCondLst>
                                            <p:cond delay="0"/>
                                          </p:stCondLst>
                                        </p:cTn>
                                        <p:tgtEl>
                                          <p:spTgt spid="9"/>
                                        </p:tgtEl>
                                        <p:attrNameLst>
                                          <p:attrName>style.visibility</p:attrName>
                                        </p:attrNameLst>
                                      </p:cBhvr>
                                      <p:to>
                                        <p:strVal val="visible"/>
                                      </p:to>
                                    </p:set>
                                    <p:animEffect transition="in" filter="box(out)">
                                      <p:cBhvr>
                                        <p:cTn id="12" dur="2000"/>
                                        <p:tgtEl>
                                          <p:spTgt spid="9"/>
                                        </p:tgtEl>
                                      </p:cBhvr>
                                    </p:animEffect>
                                  </p:childTnLst>
                                </p:cTn>
                              </p:par>
                            </p:childTnLst>
                          </p:cTn>
                        </p:par>
                        <p:par>
                          <p:cTn id="13" fill="hold">
                            <p:stCondLst>
                              <p:cond delay="6000"/>
                            </p:stCondLst>
                            <p:childTnLst>
                              <p:par>
                                <p:cTn id="14" presetID="10" presetClass="entr" presetSubtype="0" fill="hold" grpId="0" nodeType="afterEffect">
                                  <p:stCondLst>
                                    <p:cond delay="100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Image 8" descr="Petit-format-twinning.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335828" y="4164826"/>
            <a:ext cx="11520345" cy="1605730"/>
          </a:xfrm>
          <a:prstGeom prst="rect">
            <a:avLst/>
          </a:prstGeom>
          <a:noFill/>
        </p:spPr>
        <p:txBody>
          <a:bodyPr wrap="square" rtlCol="0">
            <a:noAutofit/>
          </a:bodyPr>
          <a:lstStyle/>
          <a:p>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Jumelage</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avec</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6" name="ZoneTexte 5"/>
          <p:cNvSpPr txBox="1"/>
          <p:nvPr/>
        </p:nvSpPr>
        <p:spPr>
          <a:xfrm>
            <a:off x="335828" y="5129444"/>
            <a:ext cx="11520345" cy="1605730"/>
          </a:xfrm>
          <a:prstGeom prst="rect">
            <a:avLst/>
          </a:prstGeom>
          <a:noFill/>
        </p:spPr>
        <p:txBody>
          <a:bodyPr wrap="square" rtlCol="0">
            <a:noAutofit/>
          </a:bodyPr>
          <a:lstStyle/>
          <a:p>
            <a:r>
              <a:rPr lang="en-GB" sz="9003" b="1" dirty="0" err="1">
                <a:ln w="25400" cap="flat" cmpd="sng" algn="ctr">
                  <a:solidFill>
                    <a:srgbClr val="2C7C9F"/>
                  </a:solidFill>
                  <a:prstDash val="solid"/>
                  <a:round/>
                  <a:headEnd type="none" w="med" len="med"/>
                  <a:tailEnd type="none" w="med" len="med"/>
                </a:ln>
                <a:solidFill>
                  <a:schemeClr val="bg1"/>
                </a:solidFill>
                <a:latin typeface="Garamond"/>
                <a:cs typeface="Garamond"/>
              </a:rPr>
              <a:t>d’autres</a:t>
            </a:r>
            <a:r>
              <a:rPr lang="en-GB" sz="9003" b="1" dirty="0">
                <a:ln w="25400" cap="flat" cmpd="sng" algn="ctr">
                  <a:solidFill>
                    <a:srgbClr val="2C7C9F"/>
                  </a:solidFill>
                  <a:prstDash val="solid"/>
                  <a:round/>
                  <a:headEnd type="none" w="med" len="med"/>
                  <a:tailEnd type="none" w="med" len="med"/>
                </a:ln>
                <a:solidFill>
                  <a:schemeClr val="bg1"/>
                </a:solidFill>
                <a:latin typeface="Garamond"/>
                <a:cs typeface="Garamond"/>
              </a:rPr>
              <a:t> pays</a:t>
            </a:r>
            <a:endParaRPr lang="en-GB"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up)">
                                      <p:cBhvr>
                                        <p:cTn id="20" dur="3000"/>
                                        <p:tgtEl>
                                          <p:spTgt spid="9"/>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 calcmode="lin" valueType="num">
                                      <p:cBhvr>
                                        <p:cTn id="26"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6"/>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7"/>
                                        </p:tgtEl>
                                        <p:attrNameLst>
                                          <p:attrName>style.visibility</p:attrName>
                                        </p:attrNameLst>
                                      </p:cBhvr>
                                      <p:to>
                                        <p:strVal val="visible"/>
                                      </p:to>
                                    </p:set>
                                    <p:anim calcmode="lin" valueType="num">
                                      <p:cBhvr>
                                        <p:cTn id="31"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7"/>
                                        </p:tgtEl>
                                        <p:attrNameLst>
                                          <p:attrName>ppt_y</p:attrName>
                                        </p:attrNameLst>
                                      </p:cBhvr>
                                      <p:tavLst>
                                        <p:tav tm="0">
                                          <p:val>
                                            <p:strVal val="#ppt_y"/>
                                          </p:val>
                                        </p:tav>
                                        <p:tav tm="100000">
                                          <p:val>
                                            <p:strVal val="#ppt_y"/>
                                          </p:val>
                                        </p:tav>
                                      </p:tavLst>
                                    </p:anim>
                                    <p:anim calcmode="lin" valueType="num">
                                      <p:cBhvr>
                                        <p:cTn id="33"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8" grpId="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Petit-format-urgence.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335828" y="3805116"/>
            <a:ext cx="11993824" cy="1605730"/>
          </a:xfrm>
          <a:prstGeom prst="rect">
            <a:avLst/>
          </a:prstGeom>
          <a:noFill/>
        </p:spPr>
        <p:txBody>
          <a:bodyPr wrap="square" rtlCol="0">
            <a:noAutofit/>
          </a:bodyPr>
          <a:lstStyle/>
          <a:p>
            <a:r>
              <a:rPr lang="fr-CA" sz="9003" b="1" dirty="0">
                <a:ln w="25400" cap="flat" cmpd="sng" algn="ctr">
                  <a:solidFill>
                    <a:srgbClr val="2C7C9F"/>
                  </a:solidFill>
                  <a:prstDash val="solid"/>
                  <a:round/>
                  <a:headEnd type="none" w="med" len="med"/>
                  <a:tailEnd type="none" w="med" len="med"/>
                </a:ln>
                <a:solidFill>
                  <a:schemeClr val="bg1"/>
                </a:solidFill>
                <a:latin typeface="Garamond"/>
                <a:cs typeface="Garamond"/>
              </a:rPr>
              <a:t>Secours d’urgences</a:t>
            </a:r>
            <a:endParaRPr lang="fr-CA" sz="9003"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6" name="ZoneTexte 5"/>
          <p:cNvSpPr txBox="1"/>
          <p:nvPr/>
        </p:nvSpPr>
        <p:spPr>
          <a:xfrm>
            <a:off x="335828" y="5139031"/>
            <a:ext cx="11520345" cy="1280748"/>
          </a:xfrm>
          <a:prstGeom prst="rect">
            <a:avLst/>
          </a:prstGeom>
          <a:noFill/>
        </p:spPr>
        <p:txBody>
          <a:bodyPr wrap="square" rtlCol="0">
            <a:noAutofit/>
          </a:bodyPr>
          <a:lstStyle/>
          <a:p>
            <a:r>
              <a:rPr lang="fr-CA" sz="4801" b="1" dirty="0">
                <a:ln w="25400" cap="flat" cmpd="sng" algn="ctr">
                  <a:solidFill>
                    <a:srgbClr val="2C7C9F"/>
                  </a:solidFill>
                  <a:prstDash val="solid"/>
                  <a:round/>
                  <a:headEnd type="none" w="med" len="med"/>
                  <a:tailEnd type="none" w="med" len="med"/>
                </a:ln>
                <a:solidFill>
                  <a:schemeClr val="bg1"/>
                </a:solidFill>
                <a:latin typeface="Garamond"/>
                <a:cs typeface="Garamond"/>
              </a:rPr>
              <a:t>nationales et internationales</a:t>
            </a:r>
            <a:endParaRPr lang="fr-CA" sz="4801"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8" name="ZoneTexte 7"/>
          <p:cNvSpPr txBox="1"/>
          <p:nvPr/>
        </p:nvSpPr>
        <p:spPr>
          <a:xfrm>
            <a:off x="335828" y="5799859"/>
            <a:ext cx="11856171" cy="846684"/>
          </a:xfrm>
          <a:prstGeom prst="rect">
            <a:avLst/>
          </a:prstGeom>
          <a:noFill/>
        </p:spPr>
        <p:txBody>
          <a:bodyPr wrap="square" rtlCol="0">
            <a:noAutofit/>
          </a:bodyPr>
          <a:lstStyle/>
          <a:p>
            <a:r>
              <a:rPr lang="fr-FR" sz="4801" b="1" dirty="0">
                <a:ln w="25400" cap="flat" cmpd="sng" algn="ctr">
                  <a:solidFill>
                    <a:srgbClr val="2C7C9F"/>
                  </a:solidFill>
                  <a:prstDash val="solid"/>
                  <a:round/>
                  <a:headEnd type="none" w="med" len="med"/>
                  <a:tailEnd type="none" w="med" len="med"/>
                </a:ln>
                <a:solidFill>
                  <a:schemeClr val="bg1"/>
                </a:solidFill>
                <a:latin typeface="Garamond"/>
                <a:cs typeface="Garamond"/>
              </a:rPr>
              <a:t>désastres naturels et humanitaires</a:t>
            </a:r>
          </a:p>
        </p:txBody>
      </p:sp>
      <p:sp>
        <p:nvSpPr>
          <p:cNvPr id="9" name="ZoneTexte 8"/>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178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10"/>
                                        </p:tgtEl>
                                        <p:attrNameLst>
                                          <p:attrName>style.visibility</p:attrName>
                                        </p:attrNameLst>
                                      </p:cBhvr>
                                      <p:to>
                                        <p:strVal val="visible"/>
                                      </p:to>
                                    </p:set>
                                    <p:animEffect transition="in" filter="wipe(up)">
                                      <p:cBhvr>
                                        <p:cTn id="20" dur="3000"/>
                                        <p:tgtEl>
                                          <p:spTgt spid="10"/>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par>
                                <p:cTn id="29" presetID="41" presetClass="entr" presetSubtype="0" fill="hold" grpId="0" nodeType="withEffect">
                                  <p:stCondLst>
                                    <p:cond delay="0"/>
                                  </p:stCondLst>
                                  <p:iterate type="lt">
                                    <p:tmPct val="10000"/>
                                  </p:iterate>
                                  <p:childTnLst>
                                    <p:set>
                                      <p:cBhvr>
                                        <p:cTn id="30" dur="1" fill="hold">
                                          <p:stCondLst>
                                            <p:cond delay="0"/>
                                          </p:stCondLst>
                                        </p:cTn>
                                        <p:tgtEl>
                                          <p:spTgt spid="6"/>
                                        </p:tgtEl>
                                        <p:attrNameLst>
                                          <p:attrName>style.visibility</p:attrName>
                                        </p:attrNameLst>
                                      </p:cBhvr>
                                      <p:to>
                                        <p:strVal val="visible"/>
                                      </p:to>
                                    </p:set>
                                    <p:anim calcmode="lin" valueType="num">
                                      <p:cBhvr>
                                        <p:cTn id="31"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2" dur="1000" fill="hold"/>
                                        <p:tgtEl>
                                          <p:spTgt spid="6"/>
                                        </p:tgtEl>
                                        <p:attrNameLst>
                                          <p:attrName>ppt_y</p:attrName>
                                        </p:attrNameLst>
                                      </p:cBhvr>
                                      <p:tavLst>
                                        <p:tav tm="0">
                                          <p:val>
                                            <p:strVal val="#ppt_y"/>
                                          </p:val>
                                        </p:tav>
                                        <p:tav tm="100000">
                                          <p:val>
                                            <p:strVal val="#ppt_y"/>
                                          </p:val>
                                        </p:tav>
                                      </p:tavLst>
                                    </p:anim>
                                    <p:anim calcmode="lin" valueType="num">
                                      <p:cBhvr>
                                        <p:cTn id="33"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4"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5" dur="1000" tmFilter="0,0; .5, 1; 1, 1"/>
                                        <p:tgtEl>
                                          <p:spTgt spid="6"/>
                                        </p:tgtEl>
                                      </p:cBhvr>
                                    </p:animEffect>
                                  </p:childTnLst>
                                </p:cTn>
                              </p:par>
                              <p:par>
                                <p:cTn id="36" presetID="41" presetClass="entr" presetSubtype="0" fill="hold" grpId="0" nodeType="withEffect">
                                  <p:stCondLst>
                                    <p:cond delay="0"/>
                                  </p:stCondLst>
                                  <p:iterate type="lt">
                                    <p:tmPct val="10000"/>
                                  </p:iterate>
                                  <p:childTnLst>
                                    <p:set>
                                      <p:cBhvr>
                                        <p:cTn id="37" dur="1" fill="hold">
                                          <p:stCondLst>
                                            <p:cond delay="0"/>
                                          </p:stCondLst>
                                        </p:cTn>
                                        <p:tgtEl>
                                          <p:spTgt spid="8"/>
                                        </p:tgtEl>
                                        <p:attrNameLst>
                                          <p:attrName>style.visibility</p:attrName>
                                        </p:attrNameLst>
                                      </p:cBhvr>
                                      <p:to>
                                        <p:strVal val="visible"/>
                                      </p:to>
                                    </p:set>
                                    <p:anim calcmode="lin" valueType="num">
                                      <p:cBhvr>
                                        <p:cTn id="38" dur="10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39" dur="1000" fill="hold"/>
                                        <p:tgtEl>
                                          <p:spTgt spid="8"/>
                                        </p:tgtEl>
                                        <p:attrNameLst>
                                          <p:attrName>ppt_y</p:attrName>
                                        </p:attrNameLst>
                                      </p:cBhvr>
                                      <p:tavLst>
                                        <p:tav tm="0">
                                          <p:val>
                                            <p:strVal val="#ppt_y"/>
                                          </p:val>
                                        </p:tav>
                                        <p:tav tm="100000">
                                          <p:val>
                                            <p:strVal val="#ppt_y"/>
                                          </p:val>
                                        </p:tav>
                                      </p:tavLst>
                                    </p:anim>
                                    <p:anim calcmode="lin" valueType="num">
                                      <p:cBhvr>
                                        <p:cTn id="40" dur="10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1" dur="10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2" dur="1000" tmFilter="0,0; .5, 1; 1, 1"/>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9" grpId="0"/>
      <p:bldP spid="9" grpId="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descr="Petit-format-Visite-Plex.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158207" y="2555924"/>
            <a:ext cx="11825269" cy="1605730"/>
          </a:xfrm>
          <a:prstGeom prst="rect">
            <a:avLst/>
          </a:prstGeom>
          <a:noFill/>
        </p:spPr>
        <p:txBody>
          <a:bodyPr wrap="square" rtlCol="0">
            <a:noAutofit/>
          </a:bodyPr>
          <a:lstStyle/>
          <a:p>
            <a:pPr algn="ctr"/>
            <a:r>
              <a:rPr lang="en-GB" sz="7000" b="1" dirty="0" err="1">
                <a:ln w="25400" cap="flat" cmpd="sng" algn="ctr">
                  <a:solidFill>
                    <a:srgbClr val="005B9C"/>
                  </a:solidFill>
                  <a:prstDash val="solid"/>
                  <a:round/>
                  <a:headEnd type="none" w="med" len="med"/>
                  <a:tailEnd type="none" w="med" len="med"/>
                </a:ln>
                <a:solidFill>
                  <a:schemeClr val="bg1"/>
                </a:solidFill>
                <a:latin typeface="Garamond"/>
                <a:cs typeface="Garamond"/>
              </a:rPr>
              <a:t>Nombre</a:t>
            </a:r>
            <a:r>
              <a:rPr lang="en-GB" sz="7000" b="1" dirty="0">
                <a:ln w="25400" cap="flat" cmpd="sng" algn="ctr">
                  <a:solidFill>
                    <a:srgbClr val="005B9C"/>
                  </a:solidFill>
                  <a:prstDash val="solid"/>
                  <a:round/>
                  <a:headEnd type="none" w="med" len="med"/>
                  <a:tailEnd type="none" w="med" len="med"/>
                </a:ln>
                <a:solidFill>
                  <a:schemeClr val="bg1"/>
                </a:solidFill>
                <a:latin typeface="Garamond"/>
                <a:cs typeface="Garamond"/>
              </a:rPr>
              <a:t> de </a:t>
            </a:r>
            <a:r>
              <a:rPr lang="en-GB" sz="7000" b="1" dirty="0" err="1">
                <a:ln w="25400" cap="flat" cmpd="sng" algn="ctr">
                  <a:solidFill>
                    <a:srgbClr val="005B9C"/>
                  </a:solidFill>
                  <a:prstDash val="solid"/>
                  <a:round/>
                  <a:headEnd type="none" w="med" len="med"/>
                  <a:tailEnd type="none" w="med" len="med"/>
                </a:ln>
                <a:solidFill>
                  <a:schemeClr val="bg1"/>
                </a:solidFill>
                <a:latin typeface="Garamond"/>
                <a:cs typeface="Garamond"/>
              </a:rPr>
              <a:t>visites</a:t>
            </a:r>
            <a:r>
              <a:rPr lang="en-GB" sz="7000" b="1" dirty="0">
                <a:ln w="25400" cap="flat" cmpd="sng" algn="ctr">
                  <a:solidFill>
                    <a:srgbClr val="005B9C"/>
                  </a:solidFill>
                  <a:prstDash val="solid"/>
                  <a:round/>
                  <a:headEnd type="none" w="med" len="med"/>
                  <a:tailEnd type="none" w="med" len="med"/>
                </a:ln>
                <a:solidFill>
                  <a:schemeClr val="bg1"/>
                </a:solidFill>
                <a:latin typeface="Garamond"/>
                <a:cs typeface="Garamond"/>
              </a:rPr>
              <a:t> </a:t>
            </a:r>
            <a:r>
              <a:rPr lang="en-GB" sz="7000" b="1" dirty="0" err="1">
                <a:ln w="25400" cap="flat" cmpd="sng" algn="ctr">
                  <a:solidFill>
                    <a:srgbClr val="005B9C"/>
                  </a:solidFill>
                  <a:prstDash val="solid"/>
                  <a:round/>
                  <a:headEnd type="none" w="med" len="med"/>
                  <a:tailEnd type="none" w="med" len="med"/>
                </a:ln>
                <a:solidFill>
                  <a:schemeClr val="bg1"/>
                </a:solidFill>
                <a:latin typeface="Garamond"/>
                <a:cs typeface="Garamond"/>
              </a:rPr>
              <a:t>effectuées</a:t>
            </a:r>
            <a:endParaRPr lang="en-GB" sz="7000" b="1" dirty="0">
              <a:ln w="25400" cap="flat" cmpd="sng" algn="ctr">
                <a:solidFill>
                  <a:srgbClr val="005B9C"/>
                </a:solidFill>
                <a:prstDash val="solid"/>
                <a:round/>
                <a:headEnd type="none" w="med" len="med"/>
                <a:tailEnd type="none" w="med" len="med"/>
              </a:ln>
              <a:solidFill>
                <a:schemeClr val="bg1"/>
              </a:solidFill>
              <a:latin typeface="Garamond"/>
              <a:cs typeface="Garamond"/>
            </a:endParaRPr>
          </a:p>
        </p:txBody>
      </p:sp>
      <p:sp>
        <p:nvSpPr>
          <p:cNvPr id="6" name="ZoneTexte 5"/>
          <p:cNvSpPr txBox="1"/>
          <p:nvPr/>
        </p:nvSpPr>
        <p:spPr>
          <a:xfrm>
            <a:off x="3565083" y="4915315"/>
            <a:ext cx="5005468" cy="1943542"/>
          </a:xfrm>
          <a:prstGeom prst="rect">
            <a:avLst/>
          </a:prstGeom>
          <a:noFill/>
        </p:spPr>
        <p:txBody>
          <a:bodyPr wrap="square" rtlCol="0">
            <a:noAutofit/>
          </a:bodyPr>
          <a:lstStyle/>
          <a:p>
            <a:pPr algn="ctr"/>
            <a:r>
              <a:rPr lang="en-GB" sz="11003" b="1" dirty="0">
                <a:ln w="25400" cap="flat" cmpd="sng" algn="ctr">
                  <a:solidFill>
                    <a:schemeClr val="bg1"/>
                  </a:solidFill>
                  <a:prstDash val="solid"/>
                  <a:round/>
                  <a:headEnd type="none" w="med" len="med"/>
                  <a:tailEnd type="none" w="med" len="med"/>
                </a:ln>
                <a:solidFill>
                  <a:srgbClr val="D1252B"/>
                </a:solidFill>
                <a:latin typeface="Garamond"/>
                <a:cs typeface="Garamond"/>
              </a:rPr>
              <a:t>115 000</a:t>
            </a:r>
            <a:endParaRPr lang="en-GB" sz="11003" dirty="0">
              <a:ln w="25400" cap="flat" cmpd="sng" algn="ctr">
                <a:solidFill>
                  <a:schemeClr val="bg1"/>
                </a:solidFill>
                <a:prstDash val="solid"/>
                <a:round/>
                <a:headEnd type="none" w="med" len="med"/>
                <a:tailEnd type="none" w="med" len="med"/>
              </a:ln>
              <a:solidFill>
                <a:srgbClr val="D1252B"/>
              </a:solidFill>
              <a:latin typeface="Garamond"/>
              <a:cs typeface="Garamond"/>
            </a:endParaRPr>
          </a:p>
        </p:txBody>
      </p:sp>
      <p:sp>
        <p:nvSpPr>
          <p:cNvPr id="9" name="ZoneTexte 8"/>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11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770" decel="100000"/>
                                        <p:tgtEl>
                                          <p:spTgt spid="9"/>
                                        </p:tgtEl>
                                      </p:cBhvr>
                                    </p:animEffect>
                                    <p:animScale>
                                      <p:cBhvr>
                                        <p:cTn id="8" dur="770" decel="100000"/>
                                        <p:tgtEl>
                                          <p:spTgt spid="9"/>
                                        </p:tgtEl>
                                      </p:cBhvr>
                                      <p:from x="10000" y="10000"/>
                                      <p:to x="200000" y="450000"/>
                                    </p:animScale>
                                    <p:animScale>
                                      <p:cBhvr>
                                        <p:cTn id="9" dur="1230" accel="100000" fill="hold">
                                          <p:stCondLst>
                                            <p:cond delay="770"/>
                                          </p:stCondLst>
                                        </p:cTn>
                                        <p:tgtEl>
                                          <p:spTgt spid="9"/>
                                        </p:tgtEl>
                                      </p:cBhvr>
                                      <p:from x="200000" y="450000"/>
                                      <p:to x="100000" y="100000"/>
                                    </p:animScale>
                                    <p:set>
                                      <p:cBhvr>
                                        <p:cTn id="10" dur="770" fill="hold"/>
                                        <p:tgtEl>
                                          <p:spTgt spid="9"/>
                                        </p:tgtEl>
                                        <p:attrNameLst>
                                          <p:attrName>ppt_x</p:attrName>
                                        </p:attrNameLst>
                                      </p:cBhvr>
                                      <p:to>
                                        <p:strVal val="(0.5)"/>
                                      </p:to>
                                    </p:set>
                                    <p:anim from="(0.5)" to="(#ppt_x)" calcmode="lin" valueType="num">
                                      <p:cBhvr>
                                        <p:cTn id="11" dur="1230" accel="100000" fill="hold">
                                          <p:stCondLst>
                                            <p:cond delay="770"/>
                                          </p:stCondLst>
                                        </p:cTn>
                                        <p:tgtEl>
                                          <p:spTgt spid="9"/>
                                        </p:tgtEl>
                                        <p:attrNameLst>
                                          <p:attrName>ppt_x</p:attrName>
                                        </p:attrNameLst>
                                      </p:cBhvr>
                                    </p:anim>
                                    <p:set>
                                      <p:cBhvr>
                                        <p:cTn id="12" dur="770" fill="hold"/>
                                        <p:tgtEl>
                                          <p:spTgt spid="9"/>
                                        </p:tgtEl>
                                        <p:attrNameLst>
                                          <p:attrName>ppt_y</p:attrName>
                                        </p:attrNameLst>
                                      </p:cBhvr>
                                      <p:to>
                                        <p:strVal val="(#ppt_y+0.4)"/>
                                      </p:to>
                                    </p:set>
                                    <p:anim from="(#ppt_y+0.4)" to="(#ppt_y)" calcmode="lin" valueType="num">
                                      <p:cBhvr>
                                        <p:cTn id="13" dur="1230" accel="100000" fill="hold">
                                          <p:stCondLst>
                                            <p:cond delay="770"/>
                                          </p:stCondLst>
                                        </p:cTn>
                                        <p:tgtEl>
                                          <p:spTgt spid="9"/>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9"/>
                                        </p:tgtEl>
                                      </p:cBhvr>
                                    </p:animEffect>
                                    <p:set>
                                      <p:cBhvr>
                                        <p:cTn id="17" dur="1" fill="hold">
                                          <p:stCondLst>
                                            <p:cond delay="1999"/>
                                          </p:stCondLst>
                                        </p:cTn>
                                        <p:tgtEl>
                                          <p:spTgt spid="9"/>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up)">
                                      <p:cBhvr>
                                        <p:cTn id="20" dur="3000"/>
                                        <p:tgtEl>
                                          <p:spTgt spid="8"/>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childTnLst>
                          </p:cTn>
                        </p:par>
                        <p:par>
                          <p:cTn id="29" fill="hold">
                            <p:stCondLst>
                              <p:cond delay="84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anim calcmode="lin" valueType="num">
                                      <p:cBhvr>
                                        <p:cTn id="34"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9" grpId="0"/>
      <p:bldP spid="9"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Bon-format-mains.jpg"/>
          <p:cNvPicPr>
            <a:picLocks noChangeAspect="1"/>
          </p:cNvPicPr>
          <p:nvPr/>
        </p:nvPicPr>
        <p:blipFill>
          <a:blip r:embed="rId2"/>
          <a:stretch>
            <a:fillRect/>
          </a:stretch>
        </p:blipFill>
        <p:spPr>
          <a:xfrm>
            <a:off x="1" y="-858"/>
            <a:ext cx="12192000" cy="6859715"/>
          </a:xfrm>
          <a:prstGeom prst="rect">
            <a:avLst/>
          </a:prstGeom>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1" y="2360852"/>
            <a:ext cx="12192000" cy="2162380"/>
          </a:xfrm>
          <a:prstGeom prst="rect">
            <a:avLst/>
          </a:prstGeom>
          <a:noFill/>
        </p:spPr>
        <p:txBody>
          <a:bodyPr wrap="square" rtlCol="0">
            <a:noAutofit/>
          </a:bodyPr>
          <a:lstStyle/>
          <a:p>
            <a:pPr algn="ctr"/>
            <a:r>
              <a:rPr lang="en-GB" sz="7000" b="1" dirty="0" err="1">
                <a:ln w="0" cap="flat" cmpd="sng" algn="ctr">
                  <a:noFill/>
                  <a:prstDash val="solid"/>
                  <a:round/>
                  <a:headEnd type="none" w="med" len="med"/>
                  <a:tailEnd type="none" w="med" len="med"/>
                </a:ln>
                <a:solidFill>
                  <a:srgbClr val="005B9C"/>
                </a:solidFill>
                <a:latin typeface="Garamond"/>
                <a:cs typeface="Garamond"/>
              </a:rPr>
              <a:t>Nombre</a:t>
            </a:r>
            <a:r>
              <a:rPr lang="en-GB" sz="7000" b="1" dirty="0">
                <a:ln w="0" cap="flat" cmpd="sng" algn="ctr">
                  <a:noFill/>
                  <a:prstDash val="solid"/>
                  <a:round/>
                  <a:headEnd type="none" w="med" len="med"/>
                  <a:tailEnd type="none" w="med" len="med"/>
                </a:ln>
                <a:solidFill>
                  <a:srgbClr val="005B9C"/>
                </a:solidFill>
                <a:latin typeface="Garamond"/>
                <a:cs typeface="Garamond"/>
              </a:rPr>
              <a:t> de </a:t>
            </a:r>
            <a:r>
              <a:rPr lang="en-GB" sz="7000" b="1" dirty="0" err="1">
                <a:ln w="0" cap="flat" cmpd="sng" algn="ctr">
                  <a:noFill/>
                  <a:prstDash val="solid"/>
                  <a:round/>
                  <a:headEnd type="none" w="med" len="med"/>
                  <a:tailEnd type="none" w="med" len="med"/>
                </a:ln>
                <a:solidFill>
                  <a:srgbClr val="005B9C"/>
                </a:solidFill>
                <a:latin typeface="Garamond"/>
                <a:cs typeface="Garamond"/>
              </a:rPr>
              <a:t>personnes</a:t>
            </a:r>
            <a:r>
              <a:rPr lang="en-GB" sz="7000" b="1" dirty="0">
                <a:ln w="0" cap="flat" cmpd="sng" algn="ctr">
                  <a:noFill/>
                  <a:prstDash val="solid"/>
                  <a:round/>
                  <a:headEnd type="none" w="med" len="med"/>
                  <a:tailEnd type="none" w="med" len="med"/>
                </a:ln>
                <a:solidFill>
                  <a:srgbClr val="005B9C"/>
                </a:solidFill>
                <a:latin typeface="Garamond"/>
                <a:cs typeface="Garamond"/>
              </a:rPr>
              <a:t> </a:t>
            </a:r>
            <a:r>
              <a:rPr lang="en-GB" sz="7000" b="1" dirty="0" err="1">
                <a:ln w="0" cap="flat" cmpd="sng" algn="ctr">
                  <a:noFill/>
                  <a:prstDash val="solid"/>
                  <a:round/>
                  <a:headEnd type="none" w="med" len="med"/>
                  <a:tailEnd type="none" w="med" len="med"/>
                </a:ln>
                <a:solidFill>
                  <a:srgbClr val="005B9C"/>
                </a:solidFill>
                <a:latin typeface="Garamond"/>
                <a:cs typeface="Garamond"/>
              </a:rPr>
              <a:t>aidées</a:t>
            </a:r>
            <a:endParaRPr lang="en-GB" sz="7000" b="1" dirty="0">
              <a:ln w="0" cap="flat" cmpd="sng" algn="ctr">
                <a:noFill/>
                <a:prstDash val="solid"/>
                <a:round/>
                <a:headEnd type="none" w="med" len="med"/>
                <a:tailEnd type="none" w="med" len="med"/>
              </a:ln>
              <a:solidFill>
                <a:srgbClr val="005B9C"/>
              </a:solidFill>
              <a:latin typeface="Garamond"/>
              <a:cs typeface="Garamond"/>
            </a:endParaRPr>
          </a:p>
          <a:p>
            <a:pPr algn="ctr"/>
            <a:r>
              <a:rPr lang="en-GB" sz="7000" b="1" dirty="0">
                <a:ln w="0" cap="flat" cmpd="sng" algn="ctr">
                  <a:noFill/>
                  <a:prstDash val="solid"/>
                  <a:round/>
                  <a:headEnd type="none" w="med" len="med"/>
                  <a:tailEnd type="none" w="med" len="med"/>
                </a:ln>
                <a:solidFill>
                  <a:srgbClr val="005B9C"/>
                </a:solidFill>
                <a:latin typeface="Garamond"/>
                <a:cs typeface="Garamond"/>
              </a:rPr>
              <a:t>à la </a:t>
            </a:r>
            <a:r>
              <a:rPr lang="en-GB" sz="7000" b="1" dirty="0" err="1">
                <a:ln w="0" cap="flat" cmpd="sng" algn="ctr">
                  <a:noFill/>
                  <a:prstDash val="solid"/>
                  <a:round/>
                  <a:headEnd type="none" w="med" len="med"/>
                  <a:tailEnd type="none" w="med" len="med"/>
                </a:ln>
                <a:solidFill>
                  <a:srgbClr val="005B9C"/>
                </a:solidFill>
                <a:latin typeface="Garamond"/>
                <a:cs typeface="Garamond"/>
              </a:rPr>
              <a:t>maison</a:t>
            </a:r>
            <a:endParaRPr lang="en-GB" sz="7000" b="1" dirty="0">
              <a:ln w="0" cap="flat" cmpd="sng" algn="ctr">
                <a:noFill/>
                <a:prstDash val="solid"/>
                <a:round/>
                <a:headEnd type="none" w="med" len="med"/>
                <a:tailEnd type="none" w="med" len="med"/>
              </a:ln>
              <a:solidFill>
                <a:srgbClr val="005B9C"/>
              </a:solidFill>
              <a:latin typeface="Garamond"/>
              <a:cs typeface="Garamond"/>
            </a:endParaRPr>
          </a:p>
        </p:txBody>
      </p:sp>
      <p:sp>
        <p:nvSpPr>
          <p:cNvPr id="6" name="ZoneTexte 5"/>
          <p:cNvSpPr txBox="1"/>
          <p:nvPr/>
        </p:nvSpPr>
        <p:spPr>
          <a:xfrm>
            <a:off x="3565083" y="4915315"/>
            <a:ext cx="5005468" cy="1943542"/>
          </a:xfrm>
          <a:prstGeom prst="rect">
            <a:avLst/>
          </a:prstGeom>
          <a:noFill/>
        </p:spPr>
        <p:txBody>
          <a:bodyPr wrap="square" rtlCol="0">
            <a:noAutofit/>
          </a:bodyPr>
          <a:lstStyle/>
          <a:p>
            <a:pPr algn="ctr"/>
            <a:r>
              <a:rPr lang="en-US" sz="11003" b="1" dirty="0">
                <a:ln w="0" cap="flat" cmpd="sng" algn="ctr">
                  <a:noFill/>
                  <a:prstDash val="solid"/>
                  <a:round/>
                  <a:headEnd type="none" w="med" len="med"/>
                  <a:tailEnd type="none" w="med" len="med"/>
                </a:ln>
                <a:solidFill>
                  <a:srgbClr val="D1252B"/>
                </a:solidFill>
                <a:latin typeface="Garamond"/>
                <a:cs typeface="Garamond"/>
              </a:rPr>
              <a:t>216 000</a:t>
            </a:r>
            <a:endParaRPr lang="en-GB" sz="11003" b="1" dirty="0">
              <a:ln w="0" cap="flat" cmpd="sng" algn="ctr">
                <a:noFill/>
                <a:prstDash val="solid"/>
                <a:round/>
                <a:headEnd type="none" w="med" len="med"/>
                <a:tailEnd type="none" w="med" len="med"/>
              </a:ln>
              <a:solidFill>
                <a:srgbClr val="D1252B"/>
              </a:solidFill>
              <a:latin typeface="Garamond"/>
              <a:cs typeface="Garamond"/>
            </a:endParaRPr>
          </a:p>
        </p:txBody>
      </p:sp>
      <p:sp>
        <p:nvSpPr>
          <p:cNvPr id="8" name="ZoneTexte 7"/>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21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70" decel="100000"/>
                                        <p:tgtEl>
                                          <p:spTgt spid="8"/>
                                        </p:tgtEl>
                                      </p:cBhvr>
                                    </p:animEffect>
                                    <p:animScale>
                                      <p:cBhvr>
                                        <p:cTn id="8" dur="770" decel="100000"/>
                                        <p:tgtEl>
                                          <p:spTgt spid="8"/>
                                        </p:tgtEl>
                                      </p:cBhvr>
                                      <p:from x="10000" y="10000"/>
                                      <p:to x="200000" y="450000"/>
                                    </p:animScale>
                                    <p:animScale>
                                      <p:cBhvr>
                                        <p:cTn id="9" dur="1230" accel="100000" fill="hold">
                                          <p:stCondLst>
                                            <p:cond delay="770"/>
                                          </p:stCondLst>
                                        </p:cTn>
                                        <p:tgtEl>
                                          <p:spTgt spid="8"/>
                                        </p:tgtEl>
                                      </p:cBhvr>
                                      <p:from x="200000" y="450000"/>
                                      <p:to x="100000" y="100000"/>
                                    </p:animScale>
                                    <p:set>
                                      <p:cBhvr>
                                        <p:cTn id="10" dur="770" fill="hold"/>
                                        <p:tgtEl>
                                          <p:spTgt spid="8"/>
                                        </p:tgtEl>
                                        <p:attrNameLst>
                                          <p:attrName>ppt_x</p:attrName>
                                        </p:attrNameLst>
                                      </p:cBhvr>
                                      <p:to>
                                        <p:strVal val="(0.5)"/>
                                      </p:to>
                                    </p:set>
                                    <p:anim from="(0.5)" to="(#ppt_x)" calcmode="lin" valueType="num">
                                      <p:cBhvr>
                                        <p:cTn id="11" dur="1230" accel="100000" fill="hold">
                                          <p:stCondLst>
                                            <p:cond delay="770"/>
                                          </p:stCondLst>
                                        </p:cTn>
                                        <p:tgtEl>
                                          <p:spTgt spid="8"/>
                                        </p:tgtEl>
                                        <p:attrNameLst>
                                          <p:attrName>ppt_x</p:attrName>
                                        </p:attrNameLst>
                                      </p:cBhvr>
                                    </p:anim>
                                    <p:set>
                                      <p:cBhvr>
                                        <p:cTn id="12" dur="770" fill="hold"/>
                                        <p:tgtEl>
                                          <p:spTgt spid="8"/>
                                        </p:tgtEl>
                                        <p:attrNameLst>
                                          <p:attrName>ppt_y</p:attrName>
                                        </p:attrNameLst>
                                      </p:cBhvr>
                                      <p:to>
                                        <p:strVal val="(#ppt_y+0.4)"/>
                                      </p:to>
                                    </p:set>
                                    <p:anim from="(#ppt_y+0.4)" to="(#ppt_y)" calcmode="lin" valueType="num">
                                      <p:cBhvr>
                                        <p:cTn id="13" dur="1230" accel="100000" fill="hold">
                                          <p:stCondLst>
                                            <p:cond delay="770"/>
                                          </p:stCondLst>
                                        </p:cTn>
                                        <p:tgtEl>
                                          <p:spTgt spid="8"/>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8"/>
                                        </p:tgtEl>
                                      </p:cBhvr>
                                    </p:animEffect>
                                    <p:set>
                                      <p:cBhvr>
                                        <p:cTn id="17" dur="1" fill="hold">
                                          <p:stCondLst>
                                            <p:cond delay="1999"/>
                                          </p:stCondLst>
                                        </p:cTn>
                                        <p:tgtEl>
                                          <p:spTgt spid="8"/>
                                        </p:tgtEl>
                                        <p:attrNameLst>
                                          <p:attrName>style.visibility</p:attrName>
                                        </p:attrNameLst>
                                      </p:cBhvr>
                                      <p:to>
                                        <p:strVal val="hidden"/>
                                      </p:to>
                                    </p:set>
                                  </p:childTnLst>
                                </p:cTn>
                              </p:par>
                              <p:par>
                                <p:cTn id="18" presetID="6" presetClass="entr" presetSubtype="32" fill="hold"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circle(out)">
                                      <p:cBhvr>
                                        <p:cTn id="20" dur="2000"/>
                                        <p:tgtEl>
                                          <p:spTgt spid="13"/>
                                        </p:tgtEl>
                                      </p:cBhvr>
                                    </p:animEffect>
                                  </p:childTnLst>
                                </p:cTn>
                              </p:par>
                            </p:childTnLst>
                          </p:cTn>
                        </p:par>
                        <p:par>
                          <p:cTn id="21" fill="hold">
                            <p:stCondLst>
                              <p:cond delay="4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7"/>
                                        </p:tgtEl>
                                        <p:attrNameLst>
                                          <p:attrName>style.visibility</p:attrName>
                                        </p:attrNameLst>
                                      </p:cBhvr>
                                      <p:to>
                                        <p:strVal val="visible"/>
                                      </p:to>
                                    </p:set>
                                    <p:anim calcmode="lin" valueType="num">
                                      <p:cBhvr>
                                        <p:cTn id="24" dur="10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7"/>
                                        </p:tgtEl>
                                        <p:attrNameLst>
                                          <p:attrName>ppt_y</p:attrName>
                                        </p:attrNameLst>
                                      </p:cBhvr>
                                      <p:tavLst>
                                        <p:tav tm="0">
                                          <p:val>
                                            <p:strVal val="#ppt_y"/>
                                          </p:val>
                                        </p:tav>
                                        <p:tav tm="100000">
                                          <p:val>
                                            <p:strVal val="#ppt_y"/>
                                          </p:val>
                                        </p:tav>
                                      </p:tavLst>
                                    </p:anim>
                                    <p:anim calcmode="lin" valueType="num">
                                      <p:cBhvr>
                                        <p:cTn id="26" dur="10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7"/>
                                        </p:tgtEl>
                                      </p:cBhvr>
                                    </p:animEffect>
                                  </p:childTnLst>
                                </p:cTn>
                              </p:par>
                            </p:childTnLst>
                          </p:cTn>
                        </p:par>
                        <p:par>
                          <p:cTn id="29" fill="hold">
                            <p:stCondLst>
                              <p:cond delay="8100"/>
                            </p:stCondLst>
                            <p:childTnLst>
                              <p:par>
                                <p:cTn id="30" presetID="41" presetClass="entr" presetSubtype="0" fill="hold" grpId="0" nodeType="afterEffect">
                                  <p:stCondLst>
                                    <p:cond delay="0"/>
                                  </p:stCondLst>
                                  <p:iterate type="lt">
                                    <p:tmPct val="10000"/>
                                  </p:iterate>
                                  <p:childTnLst>
                                    <p:set>
                                      <p:cBhvr>
                                        <p:cTn id="31" dur="1" fill="hold">
                                          <p:stCondLst>
                                            <p:cond delay="0"/>
                                          </p:stCondLst>
                                        </p:cTn>
                                        <p:tgtEl>
                                          <p:spTgt spid="6"/>
                                        </p:tgtEl>
                                        <p:attrNameLst>
                                          <p:attrName>style.visibility</p:attrName>
                                        </p:attrNameLst>
                                      </p:cBhvr>
                                      <p:to>
                                        <p:strVal val="visible"/>
                                      </p:to>
                                    </p:set>
                                    <p:anim calcmode="lin" valueType="num">
                                      <p:cBhvr>
                                        <p:cTn id="32" dur="10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33" dur="1000" fill="hold"/>
                                        <p:tgtEl>
                                          <p:spTgt spid="6"/>
                                        </p:tgtEl>
                                        <p:attrNameLst>
                                          <p:attrName>ppt_y</p:attrName>
                                        </p:attrNameLst>
                                      </p:cBhvr>
                                      <p:tavLst>
                                        <p:tav tm="0">
                                          <p:val>
                                            <p:strVal val="#ppt_y"/>
                                          </p:val>
                                        </p:tav>
                                        <p:tav tm="100000">
                                          <p:val>
                                            <p:strVal val="#ppt_y"/>
                                          </p:val>
                                        </p:tav>
                                      </p:tavLst>
                                    </p:anim>
                                    <p:anim calcmode="lin" valueType="num">
                                      <p:cBhvr>
                                        <p:cTn id="34" dur="10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35" dur="10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36" dur="1000" tmFilter="0,0; .5, 1; 1, 1"/>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6" grpId="0"/>
      <p:bldP spid="8" grpId="0"/>
      <p:bldP spid="8" grpId="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p:cNvSpPr txBox="1"/>
          <p:nvPr/>
        </p:nvSpPr>
        <p:spPr>
          <a:xfrm>
            <a:off x="568761" y="432839"/>
            <a:ext cx="11109790" cy="938964"/>
          </a:xfrm>
          <a:prstGeom prst="rect">
            <a:avLst/>
          </a:prstGeom>
          <a:noFill/>
        </p:spPr>
        <p:txBody>
          <a:bodyPr wrap="square" rtlCol="0">
            <a:spAutoFit/>
          </a:bodyPr>
          <a:lstStyle/>
          <a:p>
            <a:pPr algn="ctr"/>
            <a:r>
              <a:rPr lang="fr-CA" sz="5502" dirty="0">
                <a:solidFill>
                  <a:srgbClr val="005B9C"/>
                </a:solidFill>
                <a:latin typeface="Garamond"/>
                <a:cs typeface="Garamond"/>
              </a:rPr>
              <a:t>Ampleur de la Société</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286254"/>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2401"/>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7" name="ZoneTexte 6"/>
          <p:cNvSpPr txBox="1"/>
          <p:nvPr/>
        </p:nvSpPr>
        <p:spPr>
          <a:xfrm>
            <a:off x="1" y="1466144"/>
            <a:ext cx="12192000" cy="1089780"/>
          </a:xfrm>
          <a:prstGeom prst="rect">
            <a:avLst/>
          </a:prstGeom>
          <a:noFill/>
        </p:spPr>
        <p:txBody>
          <a:bodyPr wrap="square" rtlCol="0">
            <a:noAutofit/>
          </a:bodyPr>
          <a:lstStyle/>
          <a:p>
            <a:pPr marL="475631" lvl="2" algn="ctr" defTabSz="914674" fontAlgn="base"/>
            <a:r>
              <a:rPr lang="fr-CA" sz="5002" b="1" dirty="0">
                <a:ln w="0" cap="flat" cmpd="sng" algn="ctr">
                  <a:noFill/>
                  <a:prstDash val="solid"/>
                  <a:round/>
                  <a:headEnd type="none" w="med" len="med"/>
                  <a:tailEnd type="none" w="med" len="med"/>
                </a:ln>
                <a:solidFill>
                  <a:srgbClr val="005B9C"/>
                </a:solidFill>
                <a:latin typeface="Garamond"/>
                <a:cs typeface="Garamond"/>
              </a:rPr>
              <a:t>Nombre de membres : </a:t>
            </a:r>
            <a:r>
              <a:rPr lang="fr-CA" sz="5002" b="1" dirty="0">
                <a:ln w="0" cap="flat" cmpd="sng" algn="ctr">
                  <a:noFill/>
                  <a:prstDash val="solid"/>
                  <a:round/>
                  <a:headEnd type="none" w="med" len="med"/>
                  <a:tailEnd type="none" w="med" len="med"/>
                </a:ln>
                <a:solidFill>
                  <a:srgbClr val="D1252B"/>
                </a:solidFill>
                <a:latin typeface="Garamond"/>
                <a:cs typeface="Garamond"/>
              </a:rPr>
              <a:t>12 000       </a:t>
            </a:r>
            <a:r>
              <a:rPr lang="fr-CA"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8" name="ZoneTexte 7"/>
          <p:cNvSpPr txBox="1"/>
          <p:nvPr/>
        </p:nvSpPr>
        <p:spPr>
          <a:xfrm>
            <a:off x="1" y="2402894"/>
            <a:ext cx="12192000" cy="1089780"/>
          </a:xfrm>
          <a:prstGeom prst="rect">
            <a:avLst/>
          </a:prstGeom>
          <a:noFill/>
        </p:spPr>
        <p:txBody>
          <a:bodyPr wrap="square" rtlCol="0">
            <a:noAutofit/>
          </a:bodyPr>
          <a:lstStyle/>
          <a:p>
            <a:pPr marL="475631" lvl="2" algn="ctr" defTabSz="914674" fontAlgn="base"/>
            <a:r>
              <a:rPr lang="fr-CA" sz="5002" b="1" dirty="0">
                <a:ln w="0" cap="flat" cmpd="sng" algn="ctr">
                  <a:noFill/>
                  <a:prstDash val="solid"/>
                  <a:round/>
                  <a:headEnd type="none" w="med" len="med"/>
                  <a:tailEnd type="none" w="med" len="med"/>
                </a:ln>
                <a:solidFill>
                  <a:srgbClr val="005B9C"/>
                </a:solidFill>
                <a:latin typeface="Garamond"/>
                <a:cs typeface="Garamond"/>
              </a:rPr>
              <a:t>Nombre de conseils régionaux : </a:t>
            </a:r>
            <a:r>
              <a:rPr lang="fr-CA" sz="5002" b="1" dirty="0">
                <a:ln w="0" cap="flat" cmpd="sng" algn="ctr">
                  <a:noFill/>
                  <a:prstDash val="solid"/>
                  <a:round/>
                  <a:headEnd type="none" w="med" len="med"/>
                  <a:tailEnd type="none" w="med" len="med"/>
                </a:ln>
                <a:solidFill>
                  <a:srgbClr val="D1252B"/>
                </a:solidFill>
                <a:latin typeface="Garamond"/>
                <a:cs typeface="Garamond"/>
              </a:rPr>
              <a:t>5      </a:t>
            </a:r>
            <a:r>
              <a:rPr lang="fr-CA"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9" name="ZoneTexte 8"/>
          <p:cNvSpPr txBox="1"/>
          <p:nvPr/>
        </p:nvSpPr>
        <p:spPr>
          <a:xfrm>
            <a:off x="1" y="3400856"/>
            <a:ext cx="12192000" cy="1089780"/>
          </a:xfrm>
          <a:prstGeom prst="rect">
            <a:avLst/>
          </a:prstGeom>
          <a:noFill/>
        </p:spPr>
        <p:txBody>
          <a:bodyPr wrap="square" rtlCol="0">
            <a:noAutofit/>
          </a:bodyPr>
          <a:lstStyle/>
          <a:p>
            <a:pPr marL="475631" lvl="2" algn="ctr" defTabSz="914674" fontAlgn="base"/>
            <a:r>
              <a:rPr lang="fr-CA" sz="5002" b="1" dirty="0">
                <a:ln w="0" cap="flat" cmpd="sng" algn="ctr">
                  <a:noFill/>
                  <a:prstDash val="solid"/>
                  <a:round/>
                  <a:headEnd type="none" w="med" len="med"/>
                  <a:tailEnd type="none" w="med" len="med"/>
                </a:ln>
                <a:solidFill>
                  <a:srgbClr val="005B9C"/>
                </a:solidFill>
                <a:latin typeface="Garamond"/>
                <a:cs typeface="Garamond"/>
              </a:rPr>
              <a:t>Nombre de conseils centraux : </a:t>
            </a:r>
            <a:r>
              <a:rPr lang="fr-CA" sz="5002" b="1" dirty="0">
                <a:ln w="0" cap="flat" cmpd="sng" algn="ctr">
                  <a:noFill/>
                  <a:prstDash val="solid"/>
                  <a:round/>
                  <a:headEnd type="none" w="med" len="med"/>
                  <a:tailEnd type="none" w="med" len="med"/>
                </a:ln>
                <a:solidFill>
                  <a:srgbClr val="D1252B"/>
                </a:solidFill>
                <a:latin typeface="Garamond"/>
                <a:cs typeface="Garamond"/>
              </a:rPr>
              <a:t>13      </a:t>
            </a:r>
            <a:r>
              <a:rPr lang="fr-CA"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10" name="ZoneTexte 9"/>
          <p:cNvSpPr txBox="1"/>
          <p:nvPr/>
        </p:nvSpPr>
        <p:spPr>
          <a:xfrm>
            <a:off x="1" y="4383514"/>
            <a:ext cx="12192000" cy="1089780"/>
          </a:xfrm>
          <a:prstGeom prst="rect">
            <a:avLst/>
          </a:prstGeom>
          <a:noFill/>
        </p:spPr>
        <p:txBody>
          <a:bodyPr wrap="square" rtlCol="0">
            <a:noAutofit/>
          </a:bodyPr>
          <a:lstStyle/>
          <a:p>
            <a:pPr marL="475631" lvl="2" algn="ctr" defTabSz="914674" fontAlgn="base"/>
            <a:r>
              <a:rPr lang="fr-CA" sz="5002" b="1" dirty="0">
                <a:ln w="0" cap="flat" cmpd="sng" algn="ctr">
                  <a:noFill/>
                  <a:prstDash val="solid"/>
                  <a:round/>
                  <a:headEnd type="none" w="med" len="med"/>
                  <a:tailEnd type="none" w="med" len="med"/>
                </a:ln>
                <a:solidFill>
                  <a:srgbClr val="005B9C"/>
                </a:solidFill>
                <a:latin typeface="Garamond"/>
                <a:cs typeface="Garamond"/>
              </a:rPr>
              <a:t>Nombre de conseils particuliers : </a:t>
            </a:r>
            <a:r>
              <a:rPr lang="fr-CA" sz="5002" b="1" dirty="0">
                <a:ln w="0" cap="flat" cmpd="sng" algn="ctr">
                  <a:noFill/>
                  <a:prstDash val="solid"/>
                  <a:round/>
                  <a:headEnd type="none" w="med" len="med"/>
                  <a:tailEnd type="none" w="med" len="med"/>
                </a:ln>
                <a:solidFill>
                  <a:srgbClr val="D1252B"/>
                </a:solidFill>
                <a:latin typeface="Garamond"/>
                <a:cs typeface="Garamond"/>
              </a:rPr>
              <a:t>91      </a:t>
            </a:r>
            <a:r>
              <a:rPr lang="fr-CA"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13" name="ZoneTexte 12"/>
          <p:cNvSpPr txBox="1"/>
          <p:nvPr/>
        </p:nvSpPr>
        <p:spPr>
          <a:xfrm>
            <a:off x="1" y="5288899"/>
            <a:ext cx="12192000" cy="1089780"/>
          </a:xfrm>
          <a:prstGeom prst="rect">
            <a:avLst/>
          </a:prstGeom>
          <a:noFill/>
        </p:spPr>
        <p:txBody>
          <a:bodyPr wrap="square" rtlCol="0">
            <a:noAutofit/>
          </a:bodyPr>
          <a:lstStyle/>
          <a:p>
            <a:pPr marL="475631" lvl="2" algn="ctr" defTabSz="914674" fontAlgn="base"/>
            <a:r>
              <a:rPr lang="fr-CA" sz="5002" b="1" dirty="0">
                <a:ln w="0" cap="flat" cmpd="sng" algn="ctr">
                  <a:noFill/>
                  <a:prstDash val="solid"/>
                  <a:round/>
                  <a:headEnd type="none" w="med" len="med"/>
                  <a:tailEnd type="none" w="med" len="med"/>
                </a:ln>
                <a:solidFill>
                  <a:srgbClr val="005B9C"/>
                </a:solidFill>
                <a:latin typeface="Garamond"/>
                <a:cs typeface="Garamond"/>
              </a:rPr>
              <a:t>Nombre de conférences: </a:t>
            </a:r>
            <a:r>
              <a:rPr lang="fr-CA" sz="5002" b="1" dirty="0">
                <a:ln w="0" cap="flat" cmpd="sng" algn="ctr">
                  <a:noFill/>
                  <a:prstDash val="solid"/>
                  <a:round/>
                  <a:headEnd type="none" w="med" len="med"/>
                  <a:tailEnd type="none" w="med" len="med"/>
                </a:ln>
                <a:solidFill>
                  <a:srgbClr val="D1252B"/>
                </a:solidFill>
                <a:latin typeface="Garamond"/>
                <a:cs typeface="Garamond"/>
              </a:rPr>
              <a:t>778      </a:t>
            </a:r>
            <a:r>
              <a:rPr lang="fr-CA" sz="5002" b="1" dirty="0">
                <a:ln w="0" cap="flat" cmpd="sng" algn="ctr">
                  <a:noFill/>
                  <a:prstDash val="solid"/>
                  <a:round/>
                  <a:headEnd type="none" w="med" len="med"/>
                  <a:tailEnd type="none" w="med" len="med"/>
                </a:ln>
                <a:solidFill>
                  <a:srgbClr val="005B9C"/>
                </a:solidFill>
                <a:latin typeface="Garamond"/>
                <a:cs typeface="Garamond"/>
              </a:rPr>
              <a:t>      </a:t>
            </a:r>
          </a:p>
        </p:txBody>
      </p:sp>
      <p:sp>
        <p:nvSpPr>
          <p:cNvPr id="14" name="Rectangle 13"/>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5" name="Rectangle 14"/>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Tree>
  </p:cSld>
  <p:clrMapOvr>
    <a:masterClrMapping/>
  </p:clrMapOvr>
  <p:transition advTm="1096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1000" fill="hold"/>
                                        <p:tgtEl>
                                          <p:spTgt spid="7"/>
                                        </p:tgtEl>
                                        <p:attrNameLst>
                                          <p:attrName>ppt_x</p:attrName>
                                        </p:attrNameLst>
                                      </p:cBhvr>
                                      <p:tavLst>
                                        <p:tav tm="0">
                                          <p:val>
                                            <p:strVal val="#ppt_x"/>
                                          </p:val>
                                        </p:tav>
                                        <p:tav tm="100000">
                                          <p:val>
                                            <p:strVal val="#ppt_x"/>
                                          </p:val>
                                        </p:tav>
                                      </p:tavLst>
                                    </p:anim>
                                    <p:anim calcmode="lin" valueType="num">
                                      <p:cBhvr additive="base">
                                        <p:cTn id="8" dur="10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accel="50000" decel="50000" fill="hold" grpId="0" nodeType="after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additive="base">
                                        <p:cTn id="12" dur="1000" fill="hold"/>
                                        <p:tgtEl>
                                          <p:spTgt spid="8"/>
                                        </p:tgtEl>
                                        <p:attrNameLst>
                                          <p:attrName>ppt_x</p:attrName>
                                        </p:attrNameLst>
                                      </p:cBhvr>
                                      <p:tavLst>
                                        <p:tav tm="0">
                                          <p:val>
                                            <p:strVal val="#ppt_x"/>
                                          </p:val>
                                        </p:tav>
                                        <p:tav tm="100000">
                                          <p:val>
                                            <p:strVal val="#ppt_x"/>
                                          </p:val>
                                        </p:tav>
                                      </p:tavLst>
                                    </p:anim>
                                    <p:anim calcmode="lin" valueType="num">
                                      <p:cBhvr additive="base">
                                        <p:cTn id="13" dur="1000" fill="hold"/>
                                        <p:tgtEl>
                                          <p:spTgt spid="8"/>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accel="50000" decel="50000" fill="hold" grpId="0" nodeType="after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1000" fill="hold"/>
                                        <p:tgtEl>
                                          <p:spTgt spid="9"/>
                                        </p:tgtEl>
                                        <p:attrNameLst>
                                          <p:attrName>ppt_x</p:attrName>
                                        </p:attrNameLst>
                                      </p:cBhvr>
                                      <p:tavLst>
                                        <p:tav tm="0">
                                          <p:val>
                                            <p:strVal val="#ppt_x"/>
                                          </p:val>
                                        </p:tav>
                                        <p:tav tm="100000">
                                          <p:val>
                                            <p:strVal val="#ppt_x"/>
                                          </p:val>
                                        </p:tav>
                                      </p:tavLst>
                                    </p:anim>
                                    <p:anim calcmode="lin" valueType="num">
                                      <p:cBhvr additive="base">
                                        <p:cTn id="18" dur="1000" fill="hold"/>
                                        <p:tgtEl>
                                          <p:spTgt spid="9"/>
                                        </p:tgtEl>
                                        <p:attrNameLst>
                                          <p:attrName>ppt_y</p:attrName>
                                        </p:attrNameLst>
                                      </p:cBhvr>
                                      <p:tavLst>
                                        <p:tav tm="0">
                                          <p:val>
                                            <p:strVal val="1+#ppt_h/2"/>
                                          </p:val>
                                        </p:tav>
                                        <p:tav tm="100000">
                                          <p:val>
                                            <p:strVal val="#ppt_y"/>
                                          </p:val>
                                        </p:tav>
                                      </p:tavLst>
                                    </p:anim>
                                  </p:childTnLst>
                                </p:cTn>
                              </p:par>
                            </p:childTnLst>
                          </p:cTn>
                        </p:par>
                        <p:par>
                          <p:cTn id="19" fill="hold">
                            <p:stCondLst>
                              <p:cond delay="3000"/>
                            </p:stCondLst>
                            <p:childTnLst>
                              <p:par>
                                <p:cTn id="20" presetID="2" presetClass="entr" presetSubtype="4" accel="50000" decel="5000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additive="base">
                                        <p:cTn id="22" dur="1000" fill="hold"/>
                                        <p:tgtEl>
                                          <p:spTgt spid="10"/>
                                        </p:tgtEl>
                                        <p:attrNameLst>
                                          <p:attrName>ppt_x</p:attrName>
                                        </p:attrNameLst>
                                      </p:cBhvr>
                                      <p:tavLst>
                                        <p:tav tm="0">
                                          <p:val>
                                            <p:strVal val="#ppt_x"/>
                                          </p:val>
                                        </p:tav>
                                        <p:tav tm="100000">
                                          <p:val>
                                            <p:strVal val="#ppt_x"/>
                                          </p:val>
                                        </p:tav>
                                      </p:tavLst>
                                    </p:anim>
                                    <p:anim calcmode="lin" valueType="num">
                                      <p:cBhvr additive="base">
                                        <p:cTn id="23" dur="1000" fill="hold"/>
                                        <p:tgtEl>
                                          <p:spTgt spid="10"/>
                                        </p:tgtEl>
                                        <p:attrNameLst>
                                          <p:attrName>ppt_y</p:attrName>
                                        </p:attrNameLst>
                                      </p:cBhvr>
                                      <p:tavLst>
                                        <p:tav tm="0">
                                          <p:val>
                                            <p:strVal val="1+#ppt_h/2"/>
                                          </p:val>
                                        </p:tav>
                                        <p:tav tm="100000">
                                          <p:val>
                                            <p:strVal val="#ppt_y"/>
                                          </p:val>
                                        </p:tav>
                                      </p:tavLst>
                                    </p:anim>
                                  </p:childTnLst>
                                </p:cTn>
                              </p:par>
                            </p:childTnLst>
                          </p:cTn>
                        </p:par>
                        <p:par>
                          <p:cTn id="24" fill="hold">
                            <p:stCondLst>
                              <p:cond delay="4000"/>
                            </p:stCondLst>
                            <p:childTnLst>
                              <p:par>
                                <p:cTn id="25" presetID="2" presetClass="entr" presetSubtype="4" accel="50000" decel="50000" fill="hold" grpId="0" nodeType="after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1000" fill="hold"/>
                                        <p:tgtEl>
                                          <p:spTgt spid="13"/>
                                        </p:tgtEl>
                                        <p:attrNameLst>
                                          <p:attrName>ppt_x</p:attrName>
                                        </p:attrNameLst>
                                      </p:cBhvr>
                                      <p:tavLst>
                                        <p:tav tm="0">
                                          <p:val>
                                            <p:strVal val="#ppt_x"/>
                                          </p:val>
                                        </p:tav>
                                        <p:tav tm="100000">
                                          <p:val>
                                            <p:strVal val="#ppt_x"/>
                                          </p:val>
                                        </p:tav>
                                      </p:tavLst>
                                    </p:anim>
                                    <p:anim calcmode="lin" valueType="num">
                                      <p:cBhvr additive="base">
                                        <p:cTn id="2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3"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7384484-744E-4E41-9A9E-8CEAB9CE9CBC}"/>
              </a:ext>
            </a:extLst>
          </p:cNvPr>
          <p:cNvSpPr>
            <a:spLocks noGrp="1"/>
          </p:cNvSpPr>
          <p:nvPr>
            <p:ph type="title"/>
          </p:nvPr>
        </p:nvSpPr>
        <p:spPr/>
        <p:txBody>
          <a:bodyPr/>
          <a:lstStyle/>
          <a:p>
            <a:r>
              <a:rPr lang="fr-CA" b="1" noProof="0" dirty="0">
                <a:solidFill>
                  <a:srgbClr val="0070C0"/>
                </a:solidFill>
              </a:rPr>
              <a:t>Bienheureux Frédéric Ozanam</a:t>
            </a:r>
          </a:p>
        </p:txBody>
      </p:sp>
      <p:sp>
        <p:nvSpPr>
          <p:cNvPr id="3" name="Espace réservé du contenu 2">
            <a:extLst>
              <a:ext uri="{FF2B5EF4-FFF2-40B4-BE49-F238E27FC236}">
                <a16:creationId xmlns:a16="http://schemas.microsoft.com/office/drawing/2014/main" id="{FFBF378C-E788-431F-B88D-C8F74595109B}"/>
              </a:ext>
            </a:extLst>
          </p:cNvPr>
          <p:cNvSpPr>
            <a:spLocks noGrp="1"/>
          </p:cNvSpPr>
          <p:nvPr>
            <p:ph idx="1"/>
          </p:nvPr>
        </p:nvSpPr>
        <p:spPr>
          <a:xfrm>
            <a:off x="3099661" y="1938982"/>
            <a:ext cx="8663553" cy="3419827"/>
          </a:xfrm>
        </p:spPr>
        <p:txBody>
          <a:bodyPr>
            <a:normAutofit/>
          </a:bodyPr>
          <a:lstStyle/>
          <a:p>
            <a:pPr marL="0" indent="0">
              <a:lnSpc>
                <a:spcPct val="100000"/>
              </a:lnSpc>
              <a:spcBef>
                <a:spcPts val="0"/>
              </a:spcBef>
              <a:spcAft>
                <a:spcPts val="0"/>
              </a:spcAft>
              <a:buNone/>
            </a:pPr>
            <a:r>
              <a:rPr lang="fr-CA" sz="3000" i="1" noProof="0" dirty="0">
                <a:solidFill>
                  <a:srgbClr val="005B9C"/>
                </a:solidFill>
              </a:rPr>
              <a:t>Frédéric observe la situation réelle des pauvres et cherche un engagement de plus en plus efficace pour les aider à grandir en humanité. Il comprend que la charité doit conduire à travailler au redressement des injustices. Charité et justice vont de pair. Il a le courage lucide d'un engagement social et politique de premier plan à une époque agitée de la vie de son pays.</a:t>
            </a:r>
            <a:endParaRPr lang="fr-CA" sz="3000" noProof="0" dirty="0">
              <a:solidFill>
                <a:srgbClr val="005B9C"/>
              </a:solidFill>
            </a:endParaRPr>
          </a:p>
        </p:txBody>
      </p:sp>
      <p:pic>
        <p:nvPicPr>
          <p:cNvPr id="4" name="Image 3">
            <a:extLst>
              <a:ext uri="{FF2B5EF4-FFF2-40B4-BE49-F238E27FC236}">
                <a16:creationId xmlns:a16="http://schemas.microsoft.com/office/drawing/2014/main" id="{42E51984-C7F2-4119-B793-C00E573F9127}"/>
              </a:ext>
            </a:extLst>
          </p:cNvPr>
          <p:cNvPicPr>
            <a:picLocks noChangeAspect="1"/>
          </p:cNvPicPr>
          <p:nvPr/>
        </p:nvPicPr>
        <p:blipFill>
          <a:blip r:embed="rId2"/>
          <a:stretch>
            <a:fillRect/>
          </a:stretch>
        </p:blipFill>
        <p:spPr>
          <a:xfrm>
            <a:off x="428786" y="1938982"/>
            <a:ext cx="2371725" cy="3514725"/>
          </a:xfrm>
          <a:prstGeom prst="rect">
            <a:avLst/>
          </a:prstGeom>
        </p:spPr>
      </p:pic>
      <p:sp>
        <p:nvSpPr>
          <p:cNvPr id="5" name="ZoneTexte 4">
            <a:extLst>
              <a:ext uri="{FF2B5EF4-FFF2-40B4-BE49-F238E27FC236}">
                <a16:creationId xmlns:a16="http://schemas.microsoft.com/office/drawing/2014/main" id="{9D681CCD-1C88-48C1-871B-2006AEA6FD8D}"/>
              </a:ext>
            </a:extLst>
          </p:cNvPr>
          <p:cNvSpPr txBox="1"/>
          <p:nvPr/>
        </p:nvSpPr>
        <p:spPr>
          <a:xfrm>
            <a:off x="3099661" y="5453707"/>
            <a:ext cx="8811002" cy="400110"/>
          </a:xfrm>
          <a:prstGeom prst="rect">
            <a:avLst/>
          </a:prstGeom>
          <a:noFill/>
        </p:spPr>
        <p:txBody>
          <a:bodyPr wrap="none" rtlCol="0">
            <a:spAutoFit/>
          </a:bodyPr>
          <a:lstStyle/>
          <a:p>
            <a:r>
              <a:rPr lang="fr-CA" sz="2000" b="1" dirty="0"/>
              <a:t>Pape Jean-Paul II : 22 août 1997, cérémonies de béatification de Frédéric Ozanam</a:t>
            </a:r>
          </a:p>
        </p:txBody>
      </p:sp>
      <p:sp>
        <p:nvSpPr>
          <p:cNvPr id="7" name="Rectangle 6">
            <a:extLst>
              <a:ext uri="{FF2B5EF4-FFF2-40B4-BE49-F238E27FC236}">
                <a16:creationId xmlns:a16="http://schemas.microsoft.com/office/drawing/2014/main" id="{6E83EE22-EE03-484C-BA36-458BD3C755DE}"/>
              </a:ext>
            </a:extLst>
          </p:cNvPr>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9" name="Rectangle 8">
            <a:extLst>
              <a:ext uri="{FF2B5EF4-FFF2-40B4-BE49-F238E27FC236}">
                <a16:creationId xmlns:a16="http://schemas.microsoft.com/office/drawing/2014/main" id="{122974D9-AAEB-435F-A79B-F621A2CD5DB2}"/>
              </a:ext>
            </a:extLst>
          </p:cNvPr>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pic>
        <p:nvPicPr>
          <p:cNvPr id="11" name="Image 10" descr="LOGO-SSVP.eps">
            <a:extLst>
              <a:ext uri="{FF2B5EF4-FFF2-40B4-BE49-F238E27FC236}">
                <a16:creationId xmlns:a16="http://schemas.microsoft.com/office/drawing/2014/main" id="{3107F9B5-307F-46FA-BBD9-405B4BCB9579}"/>
              </a:ext>
            </a:extLst>
          </p:cNvPr>
          <p:cNvPicPr>
            <a:picLocks noChangeAspect="1"/>
          </p:cNvPicPr>
          <p:nvPr/>
        </p:nvPicPr>
        <mc:AlternateContent xmlns:mc="http://schemas.openxmlformats.org/markup-compatibility/2006">
          <mc:Choice xmlns="" xmlns:mv="urn:schemas-microsoft-com:mac:vml" xmlns:ma="http://schemas.microsoft.com/office/mac/drawingml/2008/main" Requires="ma">
            <p:blipFill>
              <a:blip r:embed="rId3"/>
              <a:stretch>
                <a:fillRect/>
              </a:stretch>
            </p:blipFill>
          </mc:Choice>
          <mc:Fallback>
            <p:blipFill>
              <a:blip r:embed="rId4"/>
              <a:stretch>
                <a:fillRect/>
              </a:stretch>
            </p:blipFill>
          </mc:Fallback>
        </mc:AlternateContent>
        <p:spPr>
          <a:xfrm>
            <a:off x="10498067" y="185926"/>
            <a:ext cx="1147974" cy="1310679"/>
          </a:xfrm>
          <a:prstGeom prst="rect">
            <a:avLst/>
          </a:prstGeom>
        </p:spPr>
      </p:pic>
    </p:spTree>
    <p:extLst>
      <p:ext uri="{BB962C8B-B14F-4D97-AF65-F5344CB8AC3E}">
        <p14:creationId xmlns:p14="http://schemas.microsoft.com/office/powerpoint/2010/main" val="170952290"/>
      </p:ext>
    </p:extLst>
  </p:cSld>
  <p:clrMapOvr>
    <a:masterClrMapping/>
  </p:clrMapOvr>
  <p:transition spd="slow" advTm="11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par>
                          <p:cTn id="8" fill="hold">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4D7BFF-A8C7-4EB1-9A2B-95A24832729C}"/>
              </a:ext>
            </a:extLst>
          </p:cNvPr>
          <p:cNvSpPr>
            <a:spLocks noGrp="1"/>
          </p:cNvSpPr>
          <p:nvPr>
            <p:ph type="title"/>
          </p:nvPr>
        </p:nvSpPr>
        <p:spPr/>
        <p:txBody>
          <a:bodyPr/>
          <a:lstStyle/>
          <a:p>
            <a:r>
              <a:rPr lang="fr-CA" dirty="0"/>
              <a:t>Un logement sain, sécuritaire et abordable est un droit humain</a:t>
            </a:r>
          </a:p>
        </p:txBody>
      </p:sp>
      <p:pic>
        <p:nvPicPr>
          <p:cNvPr id="4" name="Image 3">
            <a:extLst>
              <a:ext uri="{FF2B5EF4-FFF2-40B4-BE49-F238E27FC236}">
                <a16:creationId xmlns:a16="http://schemas.microsoft.com/office/drawing/2014/main" id="{5D696681-74EC-40C7-B067-318C1C50A8C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07641" y="2166657"/>
            <a:ext cx="4283889" cy="3105150"/>
          </a:xfrm>
          <a:prstGeom prst="rect">
            <a:avLst/>
          </a:prstGeom>
        </p:spPr>
      </p:pic>
      <p:sp>
        <p:nvSpPr>
          <p:cNvPr id="6" name="ZoneTexte 5">
            <a:extLst>
              <a:ext uri="{FF2B5EF4-FFF2-40B4-BE49-F238E27FC236}">
                <a16:creationId xmlns:a16="http://schemas.microsoft.com/office/drawing/2014/main" id="{8E33C8A4-D230-4A07-A0F6-DAF093922434}"/>
              </a:ext>
            </a:extLst>
          </p:cNvPr>
          <p:cNvSpPr txBox="1"/>
          <p:nvPr/>
        </p:nvSpPr>
        <p:spPr>
          <a:xfrm>
            <a:off x="6367171" y="3090100"/>
            <a:ext cx="5249334"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CA" sz="3600" b="0" i="0" u="none" strike="noStrike" kern="1200" cap="none" spc="0" normalizeH="0" baseline="0" noProof="0" dirty="0">
                <a:ln>
                  <a:noFill/>
                </a:ln>
                <a:solidFill>
                  <a:srgbClr val="007AC2"/>
                </a:solidFill>
                <a:effectLst/>
                <a:uLnTx/>
                <a:uFillTx/>
                <a:latin typeface="Calibri" panose="020F0502020204030204" pitchFamily="34" charset="0"/>
                <a:ea typeface="Times New Roman" panose="02020603050405020304" pitchFamily="18" charset="0"/>
                <a:cs typeface="Times New Roman" panose="02020603050405020304" pitchFamily="18" charset="0"/>
              </a:rPr>
              <a:t>Tout le monde mérite d’avoir un logement sain et adéquat pour sa famille.</a:t>
            </a:r>
          </a:p>
        </p:txBody>
      </p:sp>
    </p:spTree>
    <p:extLst>
      <p:ext uri="{BB962C8B-B14F-4D97-AF65-F5344CB8AC3E}">
        <p14:creationId xmlns:p14="http://schemas.microsoft.com/office/powerpoint/2010/main" val="3145368725"/>
      </p:ext>
    </p:extLst>
  </p:cSld>
  <p:clrMapOvr>
    <a:masterClrMapping/>
  </p:clrMapOvr>
  <p:transition spd="slow" advTm="1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100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1000"/>
                                        <p:tgtEl>
                                          <p:spTgt spid="4"/>
                                        </p:tgtEl>
                                      </p:cBhvr>
                                    </p:animEffect>
                                  </p:childTnLst>
                                </p:cTn>
                              </p:par>
                            </p:childTnLst>
                          </p:cTn>
                        </p:par>
                        <p:par>
                          <p:cTn id="8" fill="hold">
                            <p:stCondLst>
                              <p:cond delay="2000"/>
                            </p:stCondLst>
                            <p:childTnLst>
                              <p:par>
                                <p:cTn id="9" presetID="42" presetClass="entr" presetSubtype="0" fill="hold" grpId="0" nodeType="afterEffect">
                                  <p:stCondLst>
                                    <p:cond delay="100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000"/>
                                        <p:tgtEl>
                                          <p:spTgt spid="6"/>
                                        </p:tgtEl>
                                      </p:cBhvr>
                                    </p:animEffect>
                                    <p:anim calcmode="lin" valueType="num">
                                      <p:cBhvr>
                                        <p:cTn id="12" dur="2000" fill="hold"/>
                                        <p:tgtEl>
                                          <p:spTgt spid="6"/>
                                        </p:tgtEl>
                                        <p:attrNameLst>
                                          <p:attrName>ppt_x</p:attrName>
                                        </p:attrNameLst>
                                      </p:cBhvr>
                                      <p:tavLst>
                                        <p:tav tm="0">
                                          <p:val>
                                            <p:strVal val="#ppt_x"/>
                                          </p:val>
                                        </p:tav>
                                        <p:tav tm="100000">
                                          <p:val>
                                            <p:strVal val="#ppt_x"/>
                                          </p:val>
                                        </p:tav>
                                      </p:tavLst>
                                    </p:anim>
                                    <p:anim calcmode="lin" valueType="num">
                                      <p:cBhvr>
                                        <p:cTn id="13" dur="2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286254"/>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13" name="ZoneTexte 12"/>
          <p:cNvSpPr txBox="1"/>
          <p:nvPr/>
        </p:nvSpPr>
        <p:spPr>
          <a:xfrm>
            <a:off x="1" y="2730047"/>
            <a:ext cx="12192000" cy="1692800"/>
          </a:xfrm>
          <a:prstGeom prst="rect">
            <a:avLst/>
          </a:prstGeom>
          <a:noFill/>
        </p:spPr>
        <p:txBody>
          <a:bodyPr wrap="square" rtlCol="0">
            <a:noAutofit/>
          </a:bodyPr>
          <a:lstStyle/>
          <a:p>
            <a:pPr algn="ctr"/>
            <a:r>
              <a:rPr lang="fr-CA" sz="5002" b="1" dirty="0">
                <a:ln w="0" cap="flat" cmpd="sng" algn="ctr">
                  <a:noFill/>
                  <a:prstDash val="solid"/>
                  <a:round/>
                  <a:headEnd type="none" w="med" len="med"/>
                  <a:tailEnd type="none" w="med" len="med"/>
                </a:ln>
                <a:solidFill>
                  <a:srgbClr val="005B9C"/>
                </a:solidFill>
                <a:latin typeface="Garamond"/>
                <a:cs typeface="Garamond"/>
              </a:rPr>
              <a:t>13 novembre 2022</a:t>
            </a:r>
            <a:endParaRPr lang="en-US" sz="5002" b="1" dirty="0">
              <a:ln w="0" cap="flat" cmpd="sng" algn="ctr">
                <a:noFill/>
                <a:prstDash val="solid"/>
                <a:round/>
                <a:headEnd type="none" w="med" len="med"/>
                <a:tailEnd type="none" w="med" len="med"/>
              </a:ln>
              <a:solidFill>
                <a:srgbClr val="005B9C"/>
              </a:solidFill>
              <a:latin typeface="Garamond"/>
              <a:cs typeface="Garamond"/>
            </a:endParaRPr>
          </a:p>
          <a:p>
            <a:pPr algn="ctr"/>
            <a:r>
              <a:rPr lang="fr-CA" sz="5002" b="1" dirty="0">
                <a:ln w="0" cap="flat" cmpd="sng" algn="ctr">
                  <a:noFill/>
                  <a:prstDash val="solid"/>
                  <a:round/>
                  <a:headEnd type="none" w="med" len="med"/>
                  <a:tailEnd type="none" w="med" len="med"/>
                </a:ln>
                <a:solidFill>
                  <a:srgbClr val="005B9C"/>
                </a:solidFill>
                <a:latin typeface="Garamond"/>
                <a:cs typeface="Garamond"/>
              </a:rPr>
              <a:t>33</a:t>
            </a:r>
            <a:r>
              <a:rPr lang="fr-CA" sz="5002" b="1" baseline="30000" dirty="0">
                <a:ln w="0" cap="flat" cmpd="sng" algn="ctr">
                  <a:noFill/>
                  <a:prstDash val="solid"/>
                  <a:round/>
                  <a:headEnd type="none" w="med" len="med"/>
                  <a:tailEnd type="none" w="med" len="med"/>
                </a:ln>
                <a:solidFill>
                  <a:srgbClr val="005B9C"/>
                </a:solidFill>
                <a:latin typeface="Garamond"/>
                <a:cs typeface="Garamond"/>
              </a:rPr>
              <a:t>e</a:t>
            </a:r>
            <a:r>
              <a:rPr lang="fr-CA" sz="5002" b="1" dirty="0">
                <a:ln w="0" cap="flat" cmpd="sng" algn="ctr">
                  <a:noFill/>
                  <a:prstDash val="solid"/>
                  <a:round/>
                  <a:headEnd type="none" w="med" len="med"/>
                  <a:tailEnd type="none" w="med" len="med"/>
                </a:ln>
                <a:solidFill>
                  <a:srgbClr val="005B9C"/>
                </a:solidFill>
                <a:latin typeface="Garamond"/>
                <a:cs typeface="Garamond"/>
              </a:rPr>
              <a:t> Dimanche du Temps Ordinaire </a:t>
            </a:r>
          </a:p>
        </p:txBody>
      </p:sp>
      <p:pic>
        <p:nvPicPr>
          <p:cNvPr id="14" name="Image 13" descr="symbole-pape.png"/>
          <p:cNvPicPr>
            <a:picLocks noChangeAspect="1"/>
          </p:cNvPicPr>
          <p:nvPr/>
        </p:nvPicPr>
        <p:blipFill>
          <a:blip r:embed="rId2"/>
          <a:stretch>
            <a:fillRect/>
          </a:stretch>
        </p:blipFill>
        <p:spPr>
          <a:xfrm>
            <a:off x="5300318" y="749289"/>
            <a:ext cx="1591364" cy="1786474"/>
          </a:xfrm>
          <a:prstGeom prst="rect">
            <a:avLst/>
          </a:prstGeom>
        </p:spPr>
      </p:pic>
      <p:sp>
        <p:nvSpPr>
          <p:cNvPr id="15" name="ZoneTexte 14"/>
          <p:cNvSpPr txBox="1"/>
          <p:nvPr/>
        </p:nvSpPr>
        <p:spPr>
          <a:xfrm>
            <a:off x="1" y="4632078"/>
            <a:ext cx="12192000" cy="1692800"/>
          </a:xfrm>
          <a:prstGeom prst="rect">
            <a:avLst/>
          </a:prstGeom>
          <a:noFill/>
        </p:spPr>
        <p:txBody>
          <a:bodyPr wrap="square" rtlCol="0">
            <a:noAutofit/>
          </a:bodyPr>
          <a:lstStyle/>
          <a:p>
            <a:pPr algn="ctr"/>
            <a:r>
              <a:rPr lang="fr-CA" sz="5000" b="1" dirty="0">
                <a:ln w="0" cap="flat" cmpd="sng" algn="ctr">
                  <a:noFill/>
                  <a:prstDash val="solid"/>
                  <a:round/>
                  <a:headEnd type="none" w="med" len="med"/>
                  <a:tailEnd type="none" w="med" len="med"/>
                </a:ln>
                <a:solidFill>
                  <a:srgbClr val="D1252B"/>
                </a:solidFill>
                <a:latin typeface="Garamond"/>
                <a:cs typeface="Garamond"/>
              </a:rPr>
              <a:t>JOURNÉE MONDIALE DES PAUVRES</a:t>
            </a:r>
            <a:endParaRPr lang="en-US" sz="5000" b="1" dirty="0">
              <a:ln w="0" cap="flat" cmpd="sng" algn="ctr">
                <a:noFill/>
                <a:prstDash val="solid"/>
                <a:round/>
                <a:headEnd type="none" w="med" len="med"/>
                <a:tailEnd type="none" w="med" len="med"/>
              </a:ln>
              <a:solidFill>
                <a:srgbClr val="D1252B"/>
              </a:solidFill>
              <a:latin typeface="Garamond"/>
              <a:cs typeface="Garamond"/>
            </a:endParaRPr>
          </a:p>
        </p:txBody>
      </p:sp>
      <p:sp>
        <p:nvSpPr>
          <p:cNvPr id="16" name="Rectangle 1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7" name="Rectangle 1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Tree>
  </p:cSld>
  <p:clrMapOvr>
    <a:masterClrMapping/>
  </p:clrMapOvr>
  <p:transition spd="slow" advTm="11016">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2000"/>
                                        <p:tgtEl>
                                          <p:spTgt spid="14"/>
                                        </p:tgtEl>
                                      </p:cBhvr>
                                    </p:animEffect>
                                  </p:childTnLst>
                                </p:cTn>
                              </p:par>
                            </p:childTnLst>
                          </p:cTn>
                        </p:par>
                        <p:par>
                          <p:cTn id="8" fill="hold">
                            <p:stCondLst>
                              <p:cond delay="2000"/>
                            </p:stCondLst>
                            <p:childTnLst>
                              <p:par>
                                <p:cTn id="9" presetID="2" presetClass="entr" presetSubtype="4" accel="50000" decel="5000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 calcmode="lin" valueType="num">
                                      <p:cBhvr additive="base">
                                        <p:cTn id="11" dur="2000" fill="hold"/>
                                        <p:tgtEl>
                                          <p:spTgt spid="13"/>
                                        </p:tgtEl>
                                        <p:attrNameLst>
                                          <p:attrName>ppt_x</p:attrName>
                                        </p:attrNameLst>
                                      </p:cBhvr>
                                      <p:tavLst>
                                        <p:tav tm="0">
                                          <p:val>
                                            <p:strVal val="#ppt_x"/>
                                          </p:val>
                                        </p:tav>
                                        <p:tav tm="100000">
                                          <p:val>
                                            <p:strVal val="#ppt_x"/>
                                          </p:val>
                                        </p:tav>
                                      </p:tavLst>
                                    </p:anim>
                                    <p:anim calcmode="lin" valueType="num">
                                      <p:cBhvr additive="base">
                                        <p:cTn id="12" dur="2000" fill="hold"/>
                                        <p:tgtEl>
                                          <p:spTgt spid="13"/>
                                        </p:tgtEl>
                                        <p:attrNameLst>
                                          <p:attrName>ppt_y</p:attrName>
                                        </p:attrNameLst>
                                      </p:cBhvr>
                                      <p:tavLst>
                                        <p:tav tm="0">
                                          <p:val>
                                            <p:strVal val="1+#ppt_h/2"/>
                                          </p:val>
                                        </p:tav>
                                        <p:tav tm="100000">
                                          <p:val>
                                            <p:strVal val="#ppt_y"/>
                                          </p:val>
                                        </p:tav>
                                      </p:tavLst>
                                    </p:anim>
                                  </p:childTnLst>
                                </p:cTn>
                              </p:par>
                            </p:childTnLst>
                          </p:cTn>
                        </p:par>
                        <p:par>
                          <p:cTn id="13" fill="hold">
                            <p:stCondLst>
                              <p:cond delay="4000"/>
                            </p:stCondLst>
                            <p:childTnLst>
                              <p:par>
                                <p:cTn id="14" presetID="2" presetClass="entr" presetSubtype="4" accel="50000" decel="50000"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 calcmode="lin" valueType="num">
                                      <p:cBhvr additive="base">
                                        <p:cTn id="16" dur="2000" fill="hold"/>
                                        <p:tgtEl>
                                          <p:spTgt spid="15"/>
                                        </p:tgtEl>
                                        <p:attrNameLst>
                                          <p:attrName>ppt_x</p:attrName>
                                        </p:attrNameLst>
                                      </p:cBhvr>
                                      <p:tavLst>
                                        <p:tav tm="0">
                                          <p:val>
                                            <p:strVal val="#ppt_x"/>
                                          </p:val>
                                        </p:tav>
                                        <p:tav tm="100000">
                                          <p:val>
                                            <p:strVal val="#ppt_x"/>
                                          </p:val>
                                        </p:tav>
                                      </p:tavLst>
                                    </p:anim>
                                    <p:anim calcmode="lin" valueType="num">
                                      <p:cBhvr additive="base">
                                        <p:cTn id="17" dur="20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286254"/>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17" name="Rectangle 16"/>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8" name="Rectangle 17"/>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Rectangle 10"/>
          <p:cNvSpPr/>
          <p:nvPr/>
        </p:nvSpPr>
        <p:spPr>
          <a:xfrm>
            <a:off x="4885764" y="1481664"/>
            <a:ext cx="6887876" cy="4524315"/>
          </a:xfrm>
          <a:prstGeom prst="rect">
            <a:avLst/>
          </a:prstGeom>
        </p:spPr>
        <p:txBody>
          <a:bodyPr wrap="square">
            <a:spAutoFit/>
          </a:bodyPr>
          <a:lstStyle/>
          <a:p>
            <a:pPr algn="just"/>
            <a:r>
              <a:rPr lang="fr-FR" sz="2400" dirty="0">
                <a:solidFill>
                  <a:srgbClr val="005B9C"/>
                </a:solidFill>
              </a:rPr>
              <a:t>À la lumière du « Jubilé des personnes socialement exclues», alors que dans toutes les cathédrales et dans les sanctuaires du monde les Portes de la Miséricorde se fermaient, j’ai eu l’intuition que, comme dernier signe concret de cette Année Sainte extraordinaire, </a:t>
            </a:r>
            <a:r>
              <a:rPr lang="fr-FR" sz="2400" b="1" dirty="0">
                <a:solidFill>
                  <a:srgbClr val="D1252B"/>
                </a:solidFill>
              </a:rPr>
              <a:t>on devait célébrer dans toute l’Église, le </a:t>
            </a:r>
            <a:r>
              <a:rPr lang="fr-FR" sz="2400" b="1" dirty="0" err="1">
                <a:solidFill>
                  <a:srgbClr val="D1252B"/>
                </a:solidFill>
              </a:rPr>
              <a:t>XXXIIIème</a:t>
            </a:r>
            <a:r>
              <a:rPr lang="fr-FR" sz="2400" b="1" dirty="0">
                <a:solidFill>
                  <a:srgbClr val="D1252B"/>
                </a:solidFill>
              </a:rPr>
              <a:t> Dimanche du Temps ordinaire, la Journée mondiale des pauvres</a:t>
            </a:r>
            <a:r>
              <a:rPr lang="fr-FR" sz="2400" b="1" dirty="0">
                <a:solidFill>
                  <a:srgbClr val="005B9C"/>
                </a:solidFill>
              </a:rPr>
              <a:t>. </a:t>
            </a:r>
            <a:r>
              <a:rPr lang="fr-FR" sz="2400" dirty="0">
                <a:solidFill>
                  <a:srgbClr val="005B9C"/>
                </a:solidFill>
              </a:rPr>
              <a:t>Ce sera la meilleure préparation pour vivre la solennité de Notre Seigneur Jésus Christ, Roi de l’Univers, qui s’est identifié aux petits et aux pauvres et qui nous jugera sur les œuvres de miséricorde (cf. Mt 25,31-46). </a:t>
            </a:r>
          </a:p>
        </p:txBody>
      </p:sp>
      <p:sp>
        <p:nvSpPr>
          <p:cNvPr id="14" name="Flèche : droite 6">
            <a:extLst>
              <a:ext uri="{FF2B5EF4-FFF2-40B4-BE49-F238E27FC236}">
                <a16:creationId xmlns:a16="http://schemas.microsoft.com/office/drawing/2014/main" id="{5A6E7119-5737-4E01-ACA2-E84C1474EC13}"/>
              </a:ext>
            </a:extLst>
          </p:cNvPr>
          <p:cNvSpPr/>
          <p:nvPr/>
        </p:nvSpPr>
        <p:spPr>
          <a:xfrm>
            <a:off x="3902101" y="2844877"/>
            <a:ext cx="879075" cy="644632"/>
          </a:xfrm>
          <a:prstGeom prst="rightArrow">
            <a:avLst/>
          </a:prstGeom>
          <a:solidFill>
            <a:srgbClr val="D1252B"/>
          </a:solidFill>
          <a:ln w="31750" cap="flat" cmpd="sng" algn="ctr">
            <a:solidFill>
              <a:srgbClr val="005B9C"/>
            </a:solidFill>
            <a:prstDash val="solid"/>
            <a:round/>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CA" sz="1801" dirty="0"/>
          </a:p>
        </p:txBody>
      </p:sp>
      <p:sp>
        <p:nvSpPr>
          <p:cNvPr id="19" name="ZoneTexte 18"/>
          <p:cNvSpPr txBox="1"/>
          <p:nvPr/>
        </p:nvSpPr>
        <p:spPr>
          <a:xfrm>
            <a:off x="389469" y="1048375"/>
            <a:ext cx="3288517" cy="4308872"/>
          </a:xfrm>
          <a:prstGeom prst="rect">
            <a:avLst/>
          </a:prstGeom>
          <a:noFill/>
          <a:ln w="12700" cmpd="sng">
            <a:solidFill>
              <a:srgbClr val="D1252B"/>
            </a:solidFill>
          </a:ln>
        </p:spPr>
        <p:txBody>
          <a:bodyPr wrap="square" rtlCol="0">
            <a:spAutoFit/>
          </a:bodyPr>
          <a:lstStyle/>
          <a:p>
            <a:pPr algn="ctr"/>
            <a:r>
              <a:rPr lang="fr-FR" dirty="0"/>
              <a:t>LETTRE APOSTOLIQUE</a:t>
            </a:r>
          </a:p>
          <a:p>
            <a:pPr algn="ctr"/>
            <a:endParaRPr lang="fr-FR" sz="1000" dirty="0">
              <a:ln w="12700" cap="flat" cmpd="sng" algn="ctr">
                <a:solidFill>
                  <a:srgbClr val="D1252B"/>
                </a:solidFill>
                <a:prstDash val="solid"/>
                <a:round/>
                <a:headEnd type="none" w="med" len="med"/>
                <a:tailEnd type="none" w="med" len="med"/>
              </a:ln>
              <a:solidFill>
                <a:schemeClr val="bg2">
                  <a:lumMod val="25000"/>
                </a:schemeClr>
              </a:solidFill>
            </a:endParaRPr>
          </a:p>
          <a:p>
            <a:pPr algn="ctr"/>
            <a:r>
              <a:rPr lang="fr-FR" sz="2000" b="1" i="1" dirty="0" err="1">
                <a:solidFill>
                  <a:schemeClr val="bg2">
                    <a:lumMod val="25000"/>
                  </a:schemeClr>
                </a:solidFill>
              </a:rPr>
              <a:t>Misericordia</a:t>
            </a:r>
            <a:r>
              <a:rPr lang="fr-FR" sz="2000" b="1" i="1" dirty="0">
                <a:solidFill>
                  <a:schemeClr val="bg2">
                    <a:lumMod val="25000"/>
                  </a:schemeClr>
                </a:solidFill>
              </a:rPr>
              <a:t> et misera</a:t>
            </a:r>
          </a:p>
          <a:p>
            <a:pPr algn="ctr"/>
            <a:endParaRPr lang="fr-FR" sz="1000" dirty="0">
              <a:solidFill>
                <a:schemeClr val="bg2">
                  <a:lumMod val="25000"/>
                </a:schemeClr>
              </a:solidFill>
            </a:endParaRPr>
          </a:p>
          <a:p>
            <a:pPr algn="ctr"/>
            <a:r>
              <a:rPr lang="fr-FR" dirty="0">
                <a:solidFill>
                  <a:schemeClr val="bg2">
                    <a:lumMod val="25000"/>
                  </a:schemeClr>
                </a:solidFill>
              </a:rPr>
              <a:t>DU </a:t>
            </a:r>
            <a:r>
              <a:rPr lang="fr-FR" dirty="0">
                <a:ln w="12700" cmpd="sng">
                  <a:noFill/>
                </a:ln>
                <a:solidFill>
                  <a:schemeClr val="bg2">
                    <a:lumMod val="25000"/>
                  </a:schemeClr>
                </a:solidFill>
              </a:rPr>
              <a:t>SAINT</a:t>
            </a:r>
            <a:r>
              <a:rPr lang="fr-FR" dirty="0">
                <a:solidFill>
                  <a:schemeClr val="bg2">
                    <a:lumMod val="25000"/>
                  </a:schemeClr>
                </a:solidFill>
              </a:rPr>
              <a:t>-</a:t>
            </a:r>
            <a:r>
              <a:rPr lang="fr-FR" dirty="0">
                <a:ln w="12700" cmpd="sng">
                  <a:noFill/>
                </a:ln>
                <a:solidFill>
                  <a:schemeClr val="bg2">
                    <a:lumMod val="25000"/>
                  </a:schemeClr>
                </a:solidFill>
              </a:rPr>
              <a:t>PÈRE</a:t>
            </a:r>
          </a:p>
          <a:p>
            <a:pPr algn="ctr"/>
            <a:r>
              <a:rPr lang="fr-FR" dirty="0">
                <a:solidFill>
                  <a:schemeClr val="bg2">
                    <a:lumMod val="25000"/>
                  </a:schemeClr>
                </a:solidFill>
              </a:rPr>
              <a:t>FRANÇOIS</a:t>
            </a:r>
          </a:p>
          <a:p>
            <a:pPr algn="ctr"/>
            <a:endParaRPr lang="fr-FR" sz="1000" dirty="0">
              <a:ln w="12700" cmpd="sng">
                <a:solidFill>
                  <a:schemeClr val="tx1"/>
                </a:solidFill>
              </a:ln>
              <a:solidFill>
                <a:schemeClr val="bg2">
                  <a:lumMod val="25000"/>
                </a:schemeClr>
              </a:solidFill>
            </a:endParaRPr>
          </a:p>
          <a:p>
            <a:pPr algn="ctr"/>
            <a:r>
              <a:rPr lang="fr-FR" dirty="0">
                <a:solidFill>
                  <a:schemeClr val="bg2">
                    <a:lumMod val="25000"/>
                  </a:schemeClr>
                </a:solidFill>
              </a:rPr>
              <a:t>EN CONCLUSION</a:t>
            </a:r>
          </a:p>
          <a:p>
            <a:pPr algn="ctr"/>
            <a:r>
              <a:rPr lang="fr-FR" dirty="0">
                <a:solidFill>
                  <a:schemeClr val="bg2">
                    <a:lumMod val="25000"/>
                  </a:schemeClr>
                </a:solidFill>
              </a:rPr>
              <a:t>DU JUBILÉ EXTRAORDINAIRE</a:t>
            </a:r>
          </a:p>
          <a:p>
            <a:pPr algn="ctr"/>
            <a:r>
              <a:rPr lang="fr-FR" dirty="0">
                <a:solidFill>
                  <a:schemeClr val="bg2">
                    <a:lumMod val="25000"/>
                  </a:schemeClr>
                </a:solidFill>
              </a:rPr>
              <a:t>DE LA MISÉRICORDE</a:t>
            </a:r>
          </a:p>
          <a:p>
            <a:pPr algn="ctr"/>
            <a:endParaRPr lang="fr-FR" dirty="0">
              <a:solidFill>
                <a:schemeClr val="bg2">
                  <a:lumMod val="25000"/>
                </a:schemeClr>
              </a:solidFill>
            </a:endParaRPr>
          </a:p>
          <a:p>
            <a:pPr algn="ctr"/>
            <a:endParaRPr lang="fr-FR" dirty="0">
              <a:solidFill>
                <a:schemeClr val="bg2">
                  <a:lumMod val="25000"/>
                </a:schemeClr>
              </a:solidFill>
            </a:endParaRPr>
          </a:p>
          <a:p>
            <a:pPr algn="ctr"/>
            <a:r>
              <a:rPr lang="fr-FR" dirty="0">
                <a:solidFill>
                  <a:schemeClr val="bg2">
                    <a:lumMod val="25000"/>
                  </a:schemeClr>
                </a:solidFill>
              </a:rPr>
              <a:t>François</a:t>
            </a:r>
          </a:p>
          <a:p>
            <a:pPr algn="ctr"/>
            <a:r>
              <a:rPr lang="fr-FR" dirty="0">
                <a:solidFill>
                  <a:schemeClr val="bg2">
                    <a:lumMod val="25000"/>
                  </a:schemeClr>
                </a:solidFill>
              </a:rPr>
              <a:t>À ceux qui liront cette</a:t>
            </a:r>
          </a:p>
          <a:p>
            <a:pPr algn="ctr"/>
            <a:r>
              <a:rPr lang="fr-FR" dirty="0">
                <a:solidFill>
                  <a:schemeClr val="bg2">
                    <a:lumMod val="25000"/>
                  </a:schemeClr>
                </a:solidFill>
              </a:rPr>
              <a:t>Lettre Apostolique</a:t>
            </a:r>
          </a:p>
          <a:p>
            <a:pPr algn="ctr"/>
            <a:r>
              <a:rPr lang="fr-FR" dirty="0">
                <a:solidFill>
                  <a:schemeClr val="bg2">
                    <a:lumMod val="25000"/>
                  </a:schemeClr>
                </a:solidFill>
              </a:rPr>
              <a:t>miséricorde et paix</a:t>
            </a:r>
          </a:p>
        </p:txBody>
      </p:sp>
      <p:pic>
        <p:nvPicPr>
          <p:cNvPr id="20" name="Image 19" descr="LOGO-SSVP.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2"/>
              <a:stretch>
                <a:fillRect/>
              </a:stretch>
            </p:blipFill>
          </mc:Choice>
          <mc:Fallback>
            <p:blipFill>
              <a:blip r:embed="rId3"/>
              <a:stretch>
                <a:fillRect/>
              </a:stretch>
            </p:blipFill>
          </mc:Fallback>
        </mc:AlternateContent>
        <p:spPr>
          <a:xfrm>
            <a:off x="10498067" y="185926"/>
            <a:ext cx="1147974" cy="1310679"/>
          </a:xfrm>
          <a:prstGeom prst="rect">
            <a:avLst/>
          </a:prstGeom>
        </p:spPr>
      </p:pic>
      <p:sp>
        <p:nvSpPr>
          <p:cNvPr id="21" name="Rectangle 20"/>
          <p:cNvSpPr/>
          <p:nvPr/>
        </p:nvSpPr>
        <p:spPr>
          <a:xfrm>
            <a:off x="3391070" y="6004206"/>
            <a:ext cx="8800929" cy="261610"/>
          </a:xfrm>
          <a:prstGeom prst="rect">
            <a:avLst/>
          </a:prstGeom>
        </p:spPr>
        <p:txBody>
          <a:bodyPr wrap="square">
            <a:spAutoFit/>
          </a:bodyPr>
          <a:lstStyle/>
          <a:p>
            <a:r>
              <a:rPr lang="fr-FR" sz="1100" dirty="0"/>
              <a:t>Source : https://w2.vatican.va/content/francesco/fr/apost_letters/documents/papa-francesco-lettera-ap_20161120_misericordia-et-misera.html</a:t>
            </a:r>
          </a:p>
        </p:txBody>
      </p:sp>
    </p:spTree>
  </p:cSld>
  <p:clrMapOvr>
    <a:masterClrMapping/>
  </p:clrMapOvr>
  <p:transition spd="slow" advTm="30799">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childTnLst>
                          </p:cTn>
                        </p:par>
                        <p:par>
                          <p:cTn id="8" fill="hold">
                            <p:stCondLst>
                              <p:cond delay="500"/>
                            </p:stCondLst>
                            <p:childTnLst>
                              <p:par>
                                <p:cTn id="9" presetID="12" presetClass="entr" presetSubtype="8"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slide(fromLeft)">
                                      <p:cBhvr>
                                        <p:cTn id="11" dur="500"/>
                                        <p:tgtEl>
                                          <p:spTgt spid="14"/>
                                        </p:tgtEl>
                                      </p:cBhvr>
                                    </p:animEffect>
                                  </p:childTnLst>
                                </p:cTn>
                              </p:par>
                            </p:childTnLst>
                          </p:cTn>
                        </p:par>
                        <p:par>
                          <p:cTn id="12" fill="hold">
                            <p:stCondLst>
                              <p:cond delay="1000"/>
                            </p:stCondLst>
                            <p:childTnLst>
                              <p:par>
                                <p:cTn id="13" presetID="2" presetClass="entr" presetSubtype="4" accel="50000" decel="50000" fill="hold" grpId="0" nodeType="after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3000" fill="hold"/>
                                        <p:tgtEl>
                                          <p:spTgt spid="11"/>
                                        </p:tgtEl>
                                        <p:attrNameLst>
                                          <p:attrName>ppt_x</p:attrName>
                                        </p:attrNameLst>
                                      </p:cBhvr>
                                      <p:tavLst>
                                        <p:tav tm="0">
                                          <p:val>
                                            <p:strVal val="#ppt_x"/>
                                          </p:val>
                                        </p:tav>
                                        <p:tav tm="100000">
                                          <p:val>
                                            <p:strVal val="#ppt_x"/>
                                          </p:val>
                                        </p:tav>
                                      </p:tavLst>
                                    </p:anim>
                                    <p:anim calcmode="lin" valueType="num">
                                      <p:cBhvr additive="base">
                                        <p:cTn id="16" dur="3000" fill="hold"/>
                                        <p:tgtEl>
                                          <p:spTgt spid="11"/>
                                        </p:tgtEl>
                                        <p:attrNameLst>
                                          <p:attrName>ppt_y</p:attrName>
                                        </p:attrNameLst>
                                      </p:cBhvr>
                                      <p:tavLst>
                                        <p:tav tm="0">
                                          <p:val>
                                            <p:strVal val="1+#ppt_h/2"/>
                                          </p:val>
                                        </p:tav>
                                        <p:tav tm="100000">
                                          <p:val>
                                            <p:strVal val="#ppt_y"/>
                                          </p:val>
                                        </p:tav>
                                      </p:tavLst>
                                    </p:anim>
                                  </p:childTnLst>
                                </p:cTn>
                              </p:par>
                            </p:childTnLst>
                          </p:cTn>
                        </p:par>
                        <p:par>
                          <p:cTn id="17" fill="hold">
                            <p:stCondLst>
                              <p:cond delay="4000"/>
                            </p:stCondLst>
                            <p:childTnLst>
                              <p:par>
                                <p:cTn id="18" presetID="10" presetClass="entr" presetSubtype="0" fill="hold" grpId="0" nodeType="after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fade">
                                      <p:cBhvr>
                                        <p:cTn id="20" dur="2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4" grpId="0" animBg="1"/>
      <p:bldP spid="19" grpId="0" animBg="1"/>
      <p:bldP spid="2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6" name="Rectangle 5"/>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8558329" y="2076477"/>
            <a:ext cx="3633673" cy="3479567"/>
          </a:xfrm>
          <a:prstGeom prst="rect">
            <a:avLst/>
          </a:prstGeom>
        </p:spPr>
        <p:txBody>
          <a:bodyPr wrap="square">
            <a:spAutoFit/>
          </a:bodyPr>
          <a:lstStyle/>
          <a:p>
            <a:pPr algn="ctr"/>
            <a:r>
              <a:rPr lang="fr-CA" sz="2001" dirty="0">
                <a:solidFill>
                  <a:srgbClr val="D1252B"/>
                </a:solidFill>
              </a:rPr>
              <a:t>Pour faire un don</a:t>
            </a:r>
            <a:br>
              <a:rPr lang="fr-CA" sz="2001" dirty="0">
                <a:solidFill>
                  <a:srgbClr val="D1252B"/>
                </a:solidFill>
              </a:rPr>
            </a:br>
            <a:r>
              <a:rPr lang="fr-CA" sz="2001" dirty="0">
                <a:solidFill>
                  <a:srgbClr val="D1252B"/>
                </a:solidFill>
              </a:rPr>
              <a:t>communiquez avec nous :</a:t>
            </a:r>
          </a:p>
          <a:p>
            <a:pPr algn="ctr"/>
            <a:r>
              <a:rPr lang="fr-CA" sz="2001" dirty="0" err="1">
                <a:solidFill>
                  <a:srgbClr val="0070C0"/>
                </a:solidFill>
              </a:rPr>
              <a:t>ssvp.ca</a:t>
            </a:r>
            <a:r>
              <a:rPr lang="fr-CA" sz="2001" dirty="0">
                <a:solidFill>
                  <a:srgbClr val="0070C0"/>
                </a:solidFill>
              </a:rPr>
              <a:t>/</a:t>
            </a:r>
            <a:r>
              <a:rPr lang="fr-CA" sz="2001" dirty="0" err="1">
                <a:solidFill>
                  <a:srgbClr val="0070C0"/>
                </a:solidFill>
              </a:rPr>
              <a:t>fr</a:t>
            </a:r>
            <a:r>
              <a:rPr lang="fr-CA" sz="2001" dirty="0">
                <a:solidFill>
                  <a:srgbClr val="0070C0"/>
                </a:solidFill>
              </a:rPr>
              <a:t>/don</a:t>
            </a:r>
          </a:p>
          <a:p>
            <a:pPr algn="ctr"/>
            <a:endParaRPr lang="fr-CA" sz="2001" dirty="0">
              <a:solidFill>
                <a:srgbClr val="0070C0"/>
              </a:solidFill>
            </a:endParaRPr>
          </a:p>
          <a:p>
            <a:pPr algn="ctr"/>
            <a:r>
              <a:rPr lang="fr-CA" sz="2001" dirty="0">
                <a:solidFill>
                  <a:srgbClr val="0070C0"/>
                </a:solidFill>
              </a:rPr>
              <a:t>Société de Saint-Vincent de Paul</a:t>
            </a:r>
          </a:p>
          <a:p>
            <a:pPr algn="ctr"/>
            <a:r>
              <a:rPr lang="fr-CA" sz="2001" dirty="0">
                <a:solidFill>
                  <a:srgbClr val="0070C0"/>
                </a:solidFill>
              </a:rPr>
              <a:t>2463 ch. </a:t>
            </a:r>
            <a:r>
              <a:rPr lang="fr-CA" sz="2001" dirty="0" err="1">
                <a:solidFill>
                  <a:srgbClr val="0070C0"/>
                </a:solidFill>
              </a:rPr>
              <a:t>Innes</a:t>
            </a:r>
            <a:br>
              <a:rPr lang="fr-CA" sz="2001" dirty="0">
                <a:solidFill>
                  <a:srgbClr val="0070C0"/>
                </a:solidFill>
              </a:rPr>
            </a:br>
            <a:r>
              <a:rPr lang="fr-CA" sz="2001" dirty="0">
                <a:solidFill>
                  <a:srgbClr val="0070C0"/>
                </a:solidFill>
              </a:rPr>
              <a:t>Ottawa ON K1B 3K3</a:t>
            </a:r>
          </a:p>
          <a:p>
            <a:pPr algn="ctr"/>
            <a:r>
              <a:rPr lang="fr-CA" sz="2001" dirty="0">
                <a:solidFill>
                  <a:srgbClr val="0070C0"/>
                </a:solidFill>
              </a:rPr>
              <a:t>1-866-997-7787</a:t>
            </a:r>
          </a:p>
          <a:p>
            <a:pPr algn="ctr"/>
            <a:endParaRPr lang="fr-CA" sz="2001" dirty="0">
              <a:solidFill>
                <a:srgbClr val="0070C0"/>
              </a:solidFill>
            </a:endParaRPr>
          </a:p>
          <a:p>
            <a:pPr algn="ctr"/>
            <a:r>
              <a:rPr lang="fr-CA" sz="2001" dirty="0">
                <a:solidFill>
                  <a:srgbClr val="0070C0"/>
                </a:solidFill>
              </a:rPr>
              <a:t>No d’enregistrement : 132410671RR0001 </a:t>
            </a:r>
          </a:p>
        </p:txBody>
      </p:sp>
      <p:pic>
        <p:nvPicPr>
          <p:cNvPr id="8" name="Image 7" descr="LOGO-SSVP.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894190" y="193391"/>
            <a:ext cx="1147974" cy="1310679"/>
          </a:xfrm>
          <a:prstGeom prst="rect">
            <a:avLst/>
          </a:prstGeom>
        </p:spPr>
      </p:pic>
      <p:sp>
        <p:nvSpPr>
          <p:cNvPr id="9" name="ZoneTexte 8"/>
          <p:cNvSpPr txBox="1"/>
          <p:nvPr/>
        </p:nvSpPr>
        <p:spPr>
          <a:xfrm>
            <a:off x="1266371" y="5385667"/>
            <a:ext cx="7841795" cy="823329"/>
          </a:xfrm>
          <a:prstGeom prst="rect">
            <a:avLst/>
          </a:prstGeom>
          <a:noFill/>
        </p:spPr>
        <p:txBody>
          <a:bodyPr wrap="square" rtlCol="0">
            <a:noAutofit/>
          </a:bodyPr>
          <a:lstStyle/>
          <a:p>
            <a:r>
              <a:rPr lang="fr-CA" sz="4001" b="1" dirty="0">
                <a:ln w="0" cap="flat" cmpd="sng" algn="ctr">
                  <a:noFill/>
                  <a:prstDash val="solid"/>
                  <a:round/>
                  <a:headEnd type="none" w="med" len="med"/>
                  <a:tailEnd type="none" w="med" len="med"/>
                </a:ln>
                <a:solidFill>
                  <a:srgbClr val="005B9C"/>
                </a:solidFill>
                <a:latin typeface="Garamond"/>
                <a:cs typeface="Garamond"/>
              </a:rPr>
              <a:t>Société de Saint-Vincent de Paul</a:t>
            </a:r>
            <a:endParaRPr lang="en-US" sz="4001" b="1" dirty="0">
              <a:ln w="0" cap="flat" cmpd="sng" algn="ctr">
                <a:noFill/>
                <a:prstDash val="solid"/>
                <a:round/>
                <a:headEnd type="none" w="med" len="med"/>
                <a:tailEnd type="none" w="med" len="med"/>
              </a:ln>
              <a:solidFill>
                <a:srgbClr val="005B9C"/>
              </a:solidFill>
              <a:latin typeface="Garamond"/>
              <a:cs typeface="Garamond"/>
            </a:endParaRPr>
          </a:p>
        </p:txBody>
      </p:sp>
      <p:sp>
        <p:nvSpPr>
          <p:cNvPr id="11" name="Ellipse 10"/>
          <p:cNvSpPr/>
          <p:nvPr/>
        </p:nvSpPr>
        <p:spPr>
          <a:xfrm>
            <a:off x="370388" y="1496901"/>
            <a:ext cx="2936203" cy="2936203"/>
          </a:xfrm>
          <a:prstGeom prst="ellipse">
            <a:avLst/>
          </a:prstGeom>
          <a:solidFill>
            <a:schemeClr val="bg1"/>
          </a:solidFill>
          <a:ln>
            <a:solidFill>
              <a:srgbClr val="005B9C"/>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2" name="ZoneTexte 11"/>
          <p:cNvSpPr txBox="1"/>
          <p:nvPr/>
        </p:nvSpPr>
        <p:spPr>
          <a:xfrm>
            <a:off x="557405" y="2003921"/>
            <a:ext cx="2608187" cy="2246923"/>
          </a:xfrm>
          <a:prstGeom prst="rect">
            <a:avLst/>
          </a:prstGeom>
          <a:noFill/>
        </p:spPr>
        <p:txBody>
          <a:bodyPr wrap="square" rtlCol="0">
            <a:spAutoFit/>
          </a:bodyPr>
          <a:lstStyle/>
          <a:p>
            <a:pPr algn="ctr"/>
            <a:r>
              <a:rPr lang="fr-FR" sz="2400" b="1" dirty="0">
                <a:solidFill>
                  <a:srgbClr val="005B9C"/>
                </a:solidFill>
                <a:latin typeface="Garamond"/>
                <a:cs typeface="Garamond"/>
              </a:rPr>
              <a:t>Le 13 novembre,</a:t>
            </a:r>
          </a:p>
          <a:p>
            <a:pPr algn="ctr"/>
            <a:r>
              <a:rPr lang="fr-FR" sz="2400" b="1" dirty="0">
                <a:solidFill>
                  <a:srgbClr val="005B9C"/>
                </a:solidFill>
                <a:latin typeface="Garamond"/>
                <a:cs typeface="Garamond"/>
              </a:rPr>
              <a:t>Journée mondiale des pauvres, n’hésitez pas à donner.</a:t>
            </a:r>
          </a:p>
          <a:p>
            <a:pPr algn="ctr"/>
            <a:r>
              <a:rPr lang="fr-FR" sz="2001" b="1" i="1" dirty="0" err="1">
                <a:solidFill>
                  <a:srgbClr val="005B9C"/>
                </a:solidFill>
                <a:latin typeface="Garamond"/>
                <a:cs typeface="Garamond"/>
              </a:rPr>
              <a:t>ssvp.ca/fr/don</a:t>
            </a:r>
            <a:endParaRPr lang="fr-FR" sz="2001" b="1" i="1" dirty="0">
              <a:solidFill>
                <a:srgbClr val="005B9C"/>
              </a:solidFill>
              <a:latin typeface="Garamond"/>
              <a:cs typeface="Garamond"/>
            </a:endParaRPr>
          </a:p>
        </p:txBody>
      </p:sp>
      <p:pic>
        <p:nvPicPr>
          <p:cNvPr id="4" name="Image 3">
            <a:extLst>
              <a:ext uri="{FF2B5EF4-FFF2-40B4-BE49-F238E27FC236}">
                <a16:creationId xmlns:a16="http://schemas.microsoft.com/office/drawing/2014/main" id="{C482E4BF-7F6C-2E95-C4E1-2001888074C8}"/>
              </a:ext>
            </a:extLst>
          </p:cNvPr>
          <p:cNvPicPr>
            <a:picLocks noChangeAspect="1"/>
          </p:cNvPicPr>
          <p:nvPr/>
        </p:nvPicPr>
        <p:blipFill>
          <a:blip r:embed="rId5"/>
          <a:stretch>
            <a:fillRect/>
          </a:stretch>
        </p:blipFill>
        <p:spPr>
          <a:xfrm>
            <a:off x="3352609" y="1129049"/>
            <a:ext cx="5239065" cy="3469951"/>
          </a:xfrm>
          <a:prstGeom prst="rect">
            <a:avLst/>
          </a:prstGeom>
        </p:spPr>
      </p:pic>
    </p:spTree>
  </p:cSld>
  <p:clrMapOvr>
    <a:masterClrMapping/>
  </p:clrMapOvr>
  <p:transition spd="slow" advTm="16015">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out)">
                                      <p:cBhvr>
                                        <p:cTn id="7" dur="3000"/>
                                        <p:tgtEl>
                                          <p:spTgt spid="11"/>
                                        </p:tgtEl>
                                      </p:cBhvr>
                                    </p:animEffect>
                                  </p:childTnLst>
                                </p:cTn>
                              </p:par>
                            </p:childTnLst>
                          </p:cTn>
                        </p:par>
                        <p:par>
                          <p:cTn id="8" fill="hold">
                            <p:stCondLst>
                              <p:cond delay="3000"/>
                            </p:stCondLst>
                            <p:childTnLst>
                              <p:par>
                                <p:cTn id="9" presetID="6" presetClass="entr" presetSubtype="32" fill="hold" grpId="0"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ircle(out)">
                                      <p:cBhvr>
                                        <p:cTn id="11" dur="1000"/>
                                        <p:tgtEl>
                                          <p:spTgt spid="12"/>
                                        </p:tgtEl>
                                      </p:cBhvr>
                                    </p:animEffect>
                                  </p:childTnLst>
                                </p:cTn>
                              </p:par>
                            </p:childTnLst>
                          </p:cTn>
                        </p:par>
                        <p:par>
                          <p:cTn id="12" fill="hold">
                            <p:stCondLst>
                              <p:cond delay="4000"/>
                            </p:stCondLst>
                            <p:childTnLst>
                              <p:par>
                                <p:cTn id="13" presetID="10" presetClass="entr" presetSubtype="0" fill="hold" grpId="0" nodeType="after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2000"/>
                                        <p:tgtEl>
                                          <p:spTgt spid="9"/>
                                        </p:tgtEl>
                                      </p:cBhvr>
                                    </p:animEffect>
                                  </p:childTnLst>
                                </p:cTn>
                              </p:par>
                              <p:par>
                                <p:cTn id="16" presetID="2" presetClass="entr" presetSubtype="4" accel="50000" decel="5000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2000" fill="hold"/>
                                        <p:tgtEl>
                                          <p:spTgt spid="7"/>
                                        </p:tgtEl>
                                        <p:attrNameLst>
                                          <p:attrName>ppt_x</p:attrName>
                                        </p:attrNameLst>
                                      </p:cBhvr>
                                      <p:tavLst>
                                        <p:tav tm="0">
                                          <p:val>
                                            <p:strVal val="#ppt_x"/>
                                          </p:val>
                                        </p:tav>
                                        <p:tav tm="100000">
                                          <p:val>
                                            <p:strVal val="#ppt_x"/>
                                          </p:val>
                                        </p:tav>
                                      </p:tavLst>
                                    </p:anim>
                                    <p:anim calcmode="lin" valueType="num">
                                      <p:cBhvr additive="base">
                                        <p:cTn id="19" dur="20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1" grpId="0" animBg="1"/>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097599" cy="939026"/>
          </a:xfrm>
          <a:prstGeom prst="rect">
            <a:avLst/>
          </a:prstGeom>
          <a:noFill/>
        </p:spPr>
        <p:txBody>
          <a:bodyPr wrap="square" rtlCol="0">
            <a:spAutoFit/>
          </a:bodyPr>
          <a:lstStyle/>
          <a:p>
            <a:r>
              <a:rPr lang="fr-FR" sz="5502" dirty="0">
                <a:solidFill>
                  <a:srgbClr val="005B9C"/>
                </a:solidFill>
                <a:latin typeface="Garamond"/>
                <a:cs typeface="Garamond"/>
              </a:rPr>
              <a:t>Société de Saint-Vincent de Paul</a:t>
            </a:r>
            <a:r>
              <a:rPr lang="fr-FR" sz="5400" dirty="0">
                <a:solidFill>
                  <a:srgbClr val="005B9C"/>
                </a:solidFill>
                <a:latin typeface="Garamond"/>
                <a:cs typeface="Garamond"/>
              </a:rPr>
              <a:t> (SSVP)</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507008"/>
            <a:ext cx="11109791" cy="4044731"/>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2001"/>
              </a:spcAft>
              <a:buClr>
                <a:schemeClr val="accent1"/>
              </a:buClr>
              <a:buSzPct val="100000"/>
              <a:buFont typeface="Calibri" panose="020F0502020204030204" pitchFamily="34" charset="0"/>
              <a:buChar char=" "/>
              <a:defRPr/>
            </a:pPr>
            <a:r>
              <a:rPr lang="en-US" sz="6002" dirty="0">
                <a:solidFill>
                  <a:srgbClr val="D1252B"/>
                </a:solidFill>
                <a:latin typeface="Garamond"/>
                <a:cs typeface="Garamond"/>
              </a:rPr>
              <a:t>MISSION</a:t>
            </a:r>
          </a:p>
          <a:p>
            <a:pPr marL="91467" indent="-91467" algn="ctr" defTabSz="914674">
              <a:lnSpc>
                <a:spcPct val="90000"/>
              </a:lnSpc>
              <a:spcBef>
                <a:spcPts val="1200"/>
              </a:spcBef>
              <a:spcAft>
                <a:spcPts val="2001"/>
              </a:spcAft>
              <a:buClr>
                <a:schemeClr val="accent1"/>
              </a:buClr>
              <a:buSzPct val="100000"/>
              <a:buFont typeface="Calibri" panose="020F0502020204030204" pitchFamily="34" charset="0"/>
              <a:buChar char=" "/>
              <a:defRPr/>
            </a:pPr>
            <a:endParaRPr lang="en-US" sz="9600" dirty="0">
              <a:solidFill>
                <a:srgbClr val="D1252B"/>
              </a:solidFill>
              <a:latin typeface="Adobe Garamond Pro Bold"/>
              <a:cs typeface="Adobe Garamond Pro Bold"/>
            </a:endParaRPr>
          </a:p>
          <a:p>
            <a:pPr marL="91467" indent="-91467" algn="ctr" defTabSz="914674">
              <a:lnSpc>
                <a:spcPct val="90000"/>
              </a:lnSpc>
              <a:spcBef>
                <a:spcPts val="1200"/>
              </a:spcBef>
              <a:spcAft>
                <a:spcPts val="2001"/>
              </a:spcAft>
              <a:buClr>
                <a:schemeClr val="accent1"/>
              </a:buClr>
              <a:buSzPct val="100000"/>
              <a:buFont typeface="Calibri" panose="020F0502020204030204" pitchFamily="34" charset="0"/>
              <a:buChar char=" "/>
              <a:defRPr/>
            </a:pPr>
            <a:endParaRPr lang="en-US" sz="6002" dirty="0">
              <a:solidFill>
                <a:srgbClr val="D1252B"/>
              </a:solidFill>
              <a:latin typeface="Adobe Garamond Pro Bold"/>
              <a:cs typeface="Adobe Garamond Pro Bold"/>
            </a:endParaRPr>
          </a:p>
        </p:txBody>
      </p:sp>
      <p:sp>
        <p:nvSpPr>
          <p:cNvPr id="9" name="Rectangle 8"/>
          <p:cNvSpPr/>
          <p:nvPr/>
        </p:nvSpPr>
        <p:spPr>
          <a:xfrm>
            <a:off x="358587" y="2993187"/>
            <a:ext cx="11409611" cy="2862322"/>
          </a:xfrm>
          <a:prstGeom prst="rect">
            <a:avLst/>
          </a:prstGeom>
        </p:spPr>
        <p:txBody>
          <a:bodyPr wrap="square">
            <a:spAutoFit/>
          </a:bodyPr>
          <a:lstStyle/>
          <a:p>
            <a:pPr algn="ctr"/>
            <a:r>
              <a:rPr lang="fr-FR" sz="3600" dirty="0">
                <a:solidFill>
                  <a:srgbClr val="005B9C"/>
                </a:solidFill>
                <a:latin typeface="Garamond"/>
                <a:cs typeface="Garamond"/>
              </a:rPr>
              <a:t>La Société de Saint-Vincent de Paul est une organisation</a:t>
            </a:r>
          </a:p>
          <a:p>
            <a:pPr algn="ctr"/>
            <a:r>
              <a:rPr lang="fr-FR" sz="3600" dirty="0">
                <a:solidFill>
                  <a:srgbClr val="005B9C"/>
                </a:solidFill>
                <a:latin typeface="Garamond"/>
                <a:cs typeface="Garamond"/>
              </a:rPr>
              <a:t>laïque catholique qui a pour mission de :</a:t>
            </a:r>
          </a:p>
          <a:p>
            <a:pPr algn="ctr"/>
            <a:endParaRPr lang="fr-FR" sz="3600" dirty="0">
              <a:solidFill>
                <a:srgbClr val="005B9C"/>
              </a:solidFill>
              <a:latin typeface="Garamond"/>
              <a:cs typeface="Garamond"/>
            </a:endParaRPr>
          </a:p>
          <a:p>
            <a:pPr algn="ctr"/>
            <a:r>
              <a:rPr lang="fr-FR" sz="3600" dirty="0">
                <a:solidFill>
                  <a:srgbClr val="005B9C"/>
                </a:solidFill>
                <a:latin typeface="Garamond"/>
                <a:cs typeface="Garamond"/>
              </a:rPr>
              <a:t>Vivre le message de l'Évangile en servant le Christ à travers</a:t>
            </a:r>
          </a:p>
          <a:p>
            <a:pPr algn="ctr"/>
            <a:r>
              <a:rPr lang="fr-FR" sz="3600" dirty="0">
                <a:solidFill>
                  <a:srgbClr val="005B9C"/>
                </a:solidFill>
                <a:latin typeface="Garamond"/>
                <a:cs typeface="Garamond"/>
              </a:rPr>
              <a:t>les pauvres avec amour, respect, justice et joie.</a:t>
            </a:r>
          </a:p>
        </p:txBody>
      </p:sp>
    </p:spTree>
  </p:cSld>
  <p:clrMapOvr>
    <a:masterClrMapping/>
  </p:clrMapOvr>
  <p:transition advTm="10700">
    <p:push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accel="50000" decel="5000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3000" fill="hold"/>
                                        <p:tgtEl>
                                          <p:spTgt spid="9"/>
                                        </p:tgtEl>
                                        <p:attrNameLst>
                                          <p:attrName>ppt_x</p:attrName>
                                        </p:attrNameLst>
                                      </p:cBhvr>
                                      <p:tavLst>
                                        <p:tav tm="0">
                                          <p:val>
                                            <p:strVal val="#ppt_x"/>
                                          </p:val>
                                        </p:tav>
                                        <p:tav tm="100000">
                                          <p:val>
                                            <p:strVal val="#ppt_x"/>
                                          </p:val>
                                        </p:tav>
                                      </p:tavLst>
                                    </p:anim>
                                    <p:anim calcmode="lin" valueType="num">
                                      <p:cBhvr additive="base">
                                        <p:cTn id="12" dur="30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Image 12" descr="Bon-format-Ozanam-visite.jpg"/>
          <p:cNvPicPr>
            <a:picLocks noChangeAspect="1"/>
          </p:cNvPicPr>
          <p:nvPr/>
        </p:nvPicPr>
        <p:blipFill>
          <a:blip r:embed="rId2"/>
          <a:stretch>
            <a:fillRect/>
          </a:stretch>
        </p:blipFill>
        <p:spPr>
          <a:xfrm>
            <a:off x="1" y="-821"/>
            <a:ext cx="12192000" cy="6859715"/>
          </a:xfrm>
          <a:prstGeom prst="rect">
            <a:avLst/>
          </a:prstGeom>
        </p:spPr>
      </p:pic>
      <p:pic>
        <p:nvPicPr>
          <p:cNvPr id="14" name="Image 13" descr="LOGO-SSVP.eps"/>
          <p:cNvPicPr>
            <a:picLocks noChangeAspect="1"/>
          </p:cNvPicPr>
          <p:nvPr/>
        </p:nvPicPr>
        <mc:AlternateContent xmlns:mc="http://schemas.openxmlformats.org/markup-compatibility/2006">
          <mc:Choice xmlns:ma="http://schemas.microsoft.com/office/mac/drawingml/2008/main" xmlns:mv="urn:schemas-microsoft-com:mac:vml" xmlns="" Requires="ma">
            <p:blipFill>
              <a:blip r:embed="rId3"/>
              <a:stretch>
                <a:fillRect/>
              </a:stretch>
            </p:blipFill>
          </mc:Choice>
          <mc:Fallback>
            <p:blipFill>
              <a:blip r:embed="rId4"/>
              <a:stretch>
                <a:fillRect/>
              </a:stretch>
            </p:blipFill>
          </mc:Fallback>
        </mc:AlternateContent>
        <p:spPr>
          <a:xfrm>
            <a:off x="9602113" y="400755"/>
            <a:ext cx="2187810" cy="2497893"/>
          </a:xfrm>
          <a:prstGeom prst="rect">
            <a:avLst/>
          </a:prstGeom>
        </p:spPr>
      </p:pic>
    </p:spTree>
  </p:cSld>
  <p:clrMapOvr>
    <a:masterClrMapping/>
  </p:clrMapOvr>
  <p:transition advTm="108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2000"/>
                                        <p:tgtEl>
                                          <p:spTgt spid="13"/>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082998" cy="938964"/>
          </a:xfrm>
          <a:prstGeom prst="rect">
            <a:avLst/>
          </a:prstGeom>
          <a:noFill/>
        </p:spPr>
        <p:txBody>
          <a:bodyPr wrap="square" rtlCol="0">
            <a:spAutoFit/>
          </a:bodyPr>
          <a:lstStyle/>
          <a:p>
            <a:r>
              <a:rPr lang="fr-FR" sz="5502" dirty="0">
                <a:solidFill>
                  <a:srgbClr val="005B9C"/>
                </a:solidFill>
                <a:latin typeface="Garamond"/>
                <a:cs typeface="Garamond"/>
              </a:rPr>
              <a:t>Société de Saint-Vincent de Paul</a:t>
            </a:r>
            <a:r>
              <a:rPr lang="fr-FR" sz="5400" dirty="0">
                <a:solidFill>
                  <a:srgbClr val="005B9C"/>
                </a:solidFill>
                <a:latin typeface="Garamond"/>
                <a:cs typeface="Garamond"/>
              </a:rPr>
              <a:t> (SSVP)</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r>
              <a:rPr lang="en-US" sz="6002" dirty="0">
                <a:solidFill>
                  <a:srgbClr val="D1252B"/>
                </a:solidFill>
                <a:latin typeface="Garamond"/>
                <a:cs typeface="Garamond"/>
              </a:rPr>
              <a:t>VALEURS</a:t>
            </a:r>
          </a:p>
          <a:p>
            <a:pPr marL="625663">
              <a:spcAft>
                <a:spcPts val="1200"/>
              </a:spcAft>
            </a:pPr>
            <a:r>
              <a:rPr lang="fr-CA" sz="3568" dirty="0">
                <a:solidFill>
                  <a:srgbClr val="005B9C"/>
                </a:solidFill>
                <a:latin typeface="Garamond"/>
                <a:cs typeface="Garamond"/>
              </a:rPr>
              <a:t>La mission de la Société de Saint-Vincent de Paul signifie que, en tant que Vincentiens, nous </a:t>
            </a:r>
            <a:r>
              <a:rPr lang="fr-CA" sz="3601" dirty="0">
                <a:solidFill>
                  <a:srgbClr val="005B9C"/>
                </a:solidFill>
                <a:latin typeface="Garamond"/>
                <a:cs typeface="Garamond"/>
              </a:rPr>
              <a:t>:</a:t>
            </a:r>
          </a:p>
          <a:p>
            <a:pPr marL="1518105" indent="-285836">
              <a:spcAft>
                <a:spcPts val="600"/>
              </a:spcAft>
              <a:buClr>
                <a:srgbClr val="005B9C"/>
              </a:buClr>
              <a:buSzPct val="75000"/>
              <a:buFont typeface="Lucida Grande"/>
              <a:buChar char="●"/>
            </a:pPr>
            <a:r>
              <a:rPr lang="fr-CA" sz="3601" dirty="0">
                <a:solidFill>
                  <a:srgbClr val="D1252B"/>
                </a:solidFill>
                <a:latin typeface="Garamond"/>
                <a:cs typeface="Garamond"/>
              </a:rPr>
              <a:t>voyons le Christ dans tous ceux qui souffrent</a:t>
            </a:r>
            <a:r>
              <a:rPr lang="fr-CA" sz="3600" dirty="0">
                <a:latin typeface="Garamond"/>
                <a:cs typeface="Garamond"/>
              </a:rPr>
              <a:t> </a:t>
            </a:r>
            <a:r>
              <a:rPr lang="fr-CA" sz="3601" dirty="0">
                <a:solidFill>
                  <a:srgbClr val="D1252B"/>
                </a:solidFill>
                <a:latin typeface="Garamond"/>
                <a:cs typeface="Garamond"/>
              </a:rPr>
              <a:t>;</a:t>
            </a:r>
          </a:p>
          <a:p>
            <a:pPr marL="1518105" indent="-285836">
              <a:spcAft>
                <a:spcPts val="600"/>
              </a:spcAft>
              <a:buClr>
                <a:srgbClr val="005B9C"/>
              </a:buClr>
              <a:buSzPct val="75000"/>
              <a:buFont typeface="Lucida Grande"/>
              <a:buChar char="●"/>
            </a:pPr>
            <a:r>
              <a:rPr lang="fr-CA" sz="3601" dirty="0">
                <a:solidFill>
                  <a:srgbClr val="D1252B"/>
                </a:solidFill>
                <a:latin typeface="Garamond"/>
                <a:cs typeface="Garamond"/>
              </a:rPr>
              <a:t>sommes unis au sein d'une même famille ;</a:t>
            </a:r>
          </a:p>
          <a:p>
            <a:pPr marL="1518105" indent="-285836">
              <a:spcAft>
                <a:spcPts val="600"/>
              </a:spcAft>
              <a:buClr>
                <a:srgbClr val="005B9C"/>
              </a:buClr>
              <a:buSzPct val="75000"/>
              <a:buFont typeface="Lucida Grande"/>
              <a:buChar char="●"/>
            </a:pPr>
            <a:r>
              <a:rPr lang="fr-CA" sz="3601" dirty="0">
                <a:solidFill>
                  <a:srgbClr val="D1252B"/>
                </a:solidFill>
                <a:latin typeface="Garamond"/>
                <a:cs typeface="Garamond"/>
              </a:rPr>
              <a:t>établissons un contact personnel avec les pauvres ;</a:t>
            </a:r>
          </a:p>
          <a:p>
            <a:pPr marL="1518105" indent="-285836">
              <a:spcAft>
                <a:spcPts val="600"/>
              </a:spcAft>
              <a:buClr>
                <a:srgbClr val="005B9C"/>
              </a:buClr>
              <a:buSzPct val="75000"/>
              <a:buFont typeface="Lucida Grande"/>
              <a:buChar char="●"/>
            </a:pPr>
            <a:r>
              <a:rPr lang="fr-CA" sz="3568" dirty="0">
                <a:solidFill>
                  <a:srgbClr val="D1252B"/>
                </a:solidFill>
                <a:latin typeface="Garamond"/>
                <a:cs typeface="Garamond"/>
              </a:rPr>
              <a:t>aidons de toutes les façons possibles</a:t>
            </a:r>
            <a:r>
              <a:rPr lang="fr-CA" sz="3601" dirty="0">
                <a:solidFill>
                  <a:srgbClr val="D1252B"/>
                </a:solidFill>
                <a:latin typeface="Garamond"/>
                <a:cs typeface="Garamond"/>
              </a:rPr>
              <a:t>.</a:t>
            </a:r>
          </a:p>
        </p:txBody>
      </p:sp>
    </p:spTree>
  </p:cSld>
  <p:clrMapOvr>
    <a:masterClrMapping/>
  </p:clrMapOvr>
  <p:transition advTm="15783">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082998" cy="938964"/>
          </a:xfrm>
          <a:prstGeom prst="rect">
            <a:avLst/>
          </a:prstGeom>
          <a:noFill/>
        </p:spPr>
        <p:txBody>
          <a:bodyPr wrap="square" rtlCol="0">
            <a:spAutoFit/>
          </a:bodyPr>
          <a:lstStyle/>
          <a:p>
            <a:r>
              <a:rPr lang="fr-FR" sz="5502" dirty="0">
                <a:solidFill>
                  <a:srgbClr val="005B9C"/>
                </a:solidFill>
                <a:latin typeface="Garamond"/>
                <a:cs typeface="Garamond"/>
              </a:rPr>
              <a:t>Société de Saint-Vincent de Paul</a:t>
            </a:r>
            <a:r>
              <a:rPr lang="fr-FR" sz="5400" dirty="0">
                <a:solidFill>
                  <a:srgbClr val="005B9C"/>
                </a:solidFill>
                <a:latin typeface="Garamond"/>
                <a:cs typeface="Garamond"/>
              </a:rPr>
              <a:t> (SSVP)</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fontScale="77500" lnSpcReduction="20000"/>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r>
              <a:rPr lang="en-US" sz="6488" dirty="0">
                <a:solidFill>
                  <a:srgbClr val="D1252B"/>
                </a:solidFill>
                <a:latin typeface="Garamond"/>
                <a:cs typeface="Garamond"/>
              </a:rPr>
              <a:t>VISION</a:t>
            </a:r>
          </a:p>
          <a:p>
            <a:pPr algn="just"/>
            <a:r>
              <a:rPr lang="fr-CA" sz="3882" dirty="0">
                <a:solidFill>
                  <a:srgbClr val="005B9C"/>
                </a:solidFill>
                <a:latin typeface="Garamond"/>
                <a:cs typeface="Garamond"/>
              </a:rPr>
              <a:t>En tant qu’organisation catholique et laïque </a:t>
            </a:r>
            <a:r>
              <a:rPr lang="fr-CA" sz="3882" dirty="0">
                <a:solidFill>
                  <a:srgbClr val="D1252B"/>
                </a:solidFill>
                <a:latin typeface="Garamond"/>
                <a:cs typeface="Garamond"/>
              </a:rPr>
              <a:t>nous enserrons le monde dans un réseau de charité, en servant le Christ à travers ceux qui souffrent, qui sont défavorisés ou marginalisés</a:t>
            </a:r>
            <a:r>
              <a:rPr lang="fr-CA" sz="3882" dirty="0">
                <a:solidFill>
                  <a:srgbClr val="005B9C"/>
                </a:solidFill>
                <a:latin typeface="Garamond"/>
                <a:cs typeface="Garamond"/>
              </a:rPr>
              <a:t> et nous leur offrons amour et respect, aide et développement, joie et espérance, dans une société plus juste.</a:t>
            </a:r>
          </a:p>
          <a:p>
            <a:pPr algn="just"/>
            <a:endParaRPr lang="fr-CA" sz="3882" dirty="0">
              <a:solidFill>
                <a:srgbClr val="005B9C"/>
              </a:solidFill>
              <a:latin typeface="Garamond"/>
              <a:cs typeface="Garamond"/>
            </a:endParaRPr>
          </a:p>
          <a:p>
            <a:pPr algn="just"/>
            <a:r>
              <a:rPr lang="fr-CA" sz="3882" dirty="0">
                <a:solidFill>
                  <a:srgbClr val="005B9C"/>
                </a:solidFill>
                <a:latin typeface="Garamond"/>
                <a:cs typeface="Garamond"/>
              </a:rPr>
              <a:t>Nous recherchons également à approfondir notre spiritualité de même que l’amour et l’aide mutuelle entre les confrères de telle manière qu’en observant notre façon de servir les plus défavorisés avec un seul esprit et un seul cœur, les gens se sentent attirés par la Société et par le Christ qui lui donne sa bonté.</a:t>
            </a:r>
          </a:p>
        </p:txBody>
      </p:sp>
    </p:spTree>
  </p:cSld>
  <p:clrMapOvr>
    <a:masterClrMapping/>
  </p:clrMapOvr>
  <p:transition advTm="25633">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3000" fill="hold"/>
                                        <p:tgtEl>
                                          <p:spTgt spid="12"/>
                                        </p:tgtEl>
                                        <p:attrNameLst>
                                          <p:attrName>ppt_x</p:attrName>
                                        </p:attrNameLst>
                                      </p:cBhvr>
                                      <p:tavLst>
                                        <p:tav tm="0">
                                          <p:val>
                                            <p:strVal val="#ppt_x"/>
                                          </p:val>
                                        </p:tav>
                                        <p:tav tm="100000">
                                          <p:val>
                                            <p:strVal val="#ppt_x"/>
                                          </p:val>
                                        </p:tav>
                                      </p:tavLst>
                                    </p:anim>
                                    <p:anim calcmode="lin" valueType="num">
                                      <p:cBhvr additive="base">
                                        <p:cTn id="8" dur="30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BCD7AD6-2E23-4070-9AE0-3FE69F50FA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9749" y="2422069"/>
            <a:ext cx="4570849" cy="4192222"/>
          </a:xfrm>
          <a:prstGeom prst="rect">
            <a:avLst/>
          </a:prstGeom>
        </p:spPr>
      </p:pic>
      <p:sp>
        <p:nvSpPr>
          <p:cNvPr id="6" name="Rectangle 5"/>
          <p:cNvSpPr/>
          <p:nvPr/>
        </p:nvSpPr>
        <p:spPr>
          <a:xfrm>
            <a:off x="1" y="6335441"/>
            <a:ext cx="12192000" cy="554821"/>
          </a:xfrm>
          <a:prstGeom prst="rect">
            <a:avLst/>
          </a:prstGeom>
          <a:solidFill>
            <a:srgbClr val="005B9C"/>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7" name="Rectangle 6"/>
          <p:cNvSpPr/>
          <p:nvPr/>
        </p:nvSpPr>
        <p:spPr>
          <a:xfrm>
            <a:off x="1" y="6334464"/>
            <a:ext cx="12192000" cy="45731"/>
          </a:xfrm>
          <a:prstGeom prst="rect">
            <a:avLst/>
          </a:prstGeom>
          <a:solidFill>
            <a:srgbClr val="D1252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fr-FR" sz="1801"/>
          </a:p>
        </p:txBody>
      </p:sp>
      <p:sp>
        <p:nvSpPr>
          <p:cNvPr id="11" name="ZoneTexte 10"/>
          <p:cNvSpPr txBox="1"/>
          <p:nvPr/>
        </p:nvSpPr>
        <p:spPr>
          <a:xfrm>
            <a:off x="568761" y="432839"/>
            <a:ext cx="11109790" cy="938964"/>
          </a:xfrm>
          <a:prstGeom prst="rect">
            <a:avLst/>
          </a:prstGeom>
          <a:noFill/>
        </p:spPr>
        <p:txBody>
          <a:bodyPr wrap="square" rtlCol="0">
            <a:spAutoFit/>
          </a:bodyPr>
          <a:lstStyle/>
          <a:p>
            <a:pPr algn="ctr"/>
            <a:r>
              <a:rPr lang="fr-CA" sz="5502" dirty="0">
                <a:solidFill>
                  <a:srgbClr val="005B9C"/>
                </a:solidFill>
                <a:latin typeface="Garamond"/>
                <a:cs typeface="Garamond"/>
              </a:rPr>
              <a:t>Organigramme - SSVP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418349" y="1333126"/>
            <a:ext cx="4451381" cy="1600899"/>
          </a:xfrm>
          <a:prstGeom prst="rect">
            <a:avLst/>
          </a:prstGeom>
          <a:noFill/>
        </p:spPr>
        <p:txBody>
          <a:bodyPr wrap="square" rtlCol="0">
            <a:spAutoFit/>
          </a:bodyPr>
          <a:lstStyle/>
          <a:p>
            <a:pPr algn="ctr"/>
            <a:r>
              <a:rPr lang="fr-CA" sz="4001" b="1" dirty="0">
                <a:solidFill>
                  <a:srgbClr val="D1252B"/>
                </a:solidFill>
                <a:latin typeface="Garamond"/>
                <a:cs typeface="Garamond"/>
              </a:rPr>
              <a:t>Arbre de la famille vincentienne</a:t>
            </a:r>
            <a:endParaRPr lang="fr-FR" sz="4001" dirty="0">
              <a:solidFill>
                <a:srgbClr val="D1252B"/>
              </a:solidFill>
              <a:latin typeface="Garamond"/>
              <a:cs typeface="Garamond"/>
            </a:endParaRPr>
          </a:p>
          <a:p>
            <a:endParaRPr lang="fr-FR" sz="1801" dirty="0"/>
          </a:p>
        </p:txBody>
      </p:sp>
      <p:pic>
        <p:nvPicPr>
          <p:cNvPr id="10" name="Image 9" descr="organigramme.png"/>
          <p:cNvPicPr>
            <a:picLocks noChangeAspect="1"/>
          </p:cNvPicPr>
          <p:nvPr/>
        </p:nvPicPr>
        <p:blipFill>
          <a:blip r:embed="rId3"/>
          <a:stretch>
            <a:fillRect/>
          </a:stretch>
        </p:blipFill>
        <p:spPr>
          <a:xfrm>
            <a:off x="4980361" y="1356862"/>
            <a:ext cx="6514637" cy="4978579"/>
          </a:xfrm>
          <a:prstGeom prst="rect">
            <a:avLst/>
          </a:prstGeom>
        </p:spPr>
      </p:pic>
    </p:spTree>
  </p:cSld>
  <p:clrMapOvr>
    <a:masterClrMapping/>
  </p:clrMapOvr>
  <p:transition spd="slow" advTm="16082">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accel="50000" decel="50000"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3000" fill="hold"/>
                                        <p:tgtEl>
                                          <p:spTgt spid="10"/>
                                        </p:tgtEl>
                                        <p:attrNameLst>
                                          <p:attrName>ppt_x</p:attrName>
                                        </p:attrNameLst>
                                      </p:cBhvr>
                                      <p:tavLst>
                                        <p:tav tm="0">
                                          <p:val>
                                            <p:strVal val="#ppt_x"/>
                                          </p:val>
                                        </p:tav>
                                        <p:tav tm="100000">
                                          <p:val>
                                            <p:strVal val="#ppt_x"/>
                                          </p:val>
                                        </p:tav>
                                      </p:tavLst>
                                    </p:anim>
                                    <p:anim calcmode="lin" valueType="num">
                                      <p:cBhvr additive="base">
                                        <p:cTn id="8" dur="3000" fill="hold"/>
                                        <p:tgtEl>
                                          <p:spTgt spid="10"/>
                                        </p:tgtEl>
                                        <p:attrNameLst>
                                          <p:attrName>ppt_y</p:attrName>
                                        </p:attrNameLst>
                                      </p:cBhvr>
                                      <p:tavLst>
                                        <p:tav tm="0">
                                          <p:val>
                                            <p:strVal val="1+#ppt_h/2"/>
                                          </p:val>
                                        </p:tav>
                                        <p:tav tm="100000">
                                          <p:val>
                                            <p:strVal val="#ppt_y"/>
                                          </p:val>
                                        </p:tav>
                                      </p:tavLst>
                                    </p:anim>
                                  </p:childTnLst>
                                </p:cTn>
                              </p:par>
                            </p:childTnLst>
                          </p:cTn>
                        </p:par>
                        <p:par>
                          <p:cTn id="9" fill="hold">
                            <p:stCondLst>
                              <p:cond delay="3000"/>
                            </p:stCondLst>
                            <p:childTnLst>
                              <p:par>
                                <p:cTn id="10" presetID="27" presetClass="entr" presetSubtype="0" fill="hold" grpId="0" nodeType="afterEffect">
                                  <p:stCondLst>
                                    <p:cond delay="0"/>
                                  </p:stCondLst>
                                  <p:iterate type="lt">
                                    <p:tmPct val="50000"/>
                                  </p:iterate>
                                  <p:childTnLst>
                                    <p:set>
                                      <p:cBhvr>
                                        <p:cTn id="11" dur="1" fill="hold">
                                          <p:stCondLst>
                                            <p:cond delay="0"/>
                                          </p:stCondLst>
                                        </p:cTn>
                                        <p:tgtEl>
                                          <p:spTgt spid="9"/>
                                        </p:tgtEl>
                                        <p:attrNameLst>
                                          <p:attrName>style.visibility</p:attrName>
                                        </p:attrNameLst>
                                      </p:cBhvr>
                                      <p:to>
                                        <p:strVal val="visible"/>
                                      </p:to>
                                    </p:set>
                                    <p:anim calcmode="discrete" valueType="clr">
                                      <p:cBhvr override="childStyle">
                                        <p:cTn id="12" dur="500"/>
                                        <p:tgtEl>
                                          <p:spTgt spid="9"/>
                                        </p:tgtEl>
                                        <p:attrNameLst>
                                          <p:attrName>style.color</p:attrName>
                                        </p:attrNameLst>
                                      </p:cBhvr>
                                      <p:tavLst>
                                        <p:tav tm="0">
                                          <p:val>
                                            <p:clrVal>
                                              <a:schemeClr val="accent2"/>
                                            </p:clrVal>
                                          </p:val>
                                        </p:tav>
                                        <p:tav tm="50000">
                                          <p:val>
                                            <p:clrVal>
                                              <a:schemeClr val="hlink"/>
                                            </p:clrVal>
                                          </p:val>
                                        </p:tav>
                                      </p:tavLst>
                                    </p:anim>
                                    <p:anim calcmode="discrete" valueType="clr">
                                      <p:cBhvr>
                                        <p:cTn id="13" dur="500"/>
                                        <p:tgtEl>
                                          <p:spTgt spid="9"/>
                                        </p:tgtEl>
                                        <p:attrNameLst>
                                          <p:attrName>fillcolor</p:attrName>
                                        </p:attrNameLst>
                                      </p:cBhvr>
                                      <p:tavLst>
                                        <p:tav tm="0">
                                          <p:val>
                                            <p:clrVal>
                                              <a:schemeClr val="accent2"/>
                                            </p:clrVal>
                                          </p:val>
                                        </p:tav>
                                        <p:tav tm="50000">
                                          <p:val>
                                            <p:clrVal>
                                              <a:schemeClr val="hlink"/>
                                            </p:clrVal>
                                          </p:val>
                                        </p:tav>
                                      </p:tavLst>
                                    </p:anim>
                                    <p:set>
                                      <p:cBhvr>
                                        <p:cTn id="14" dur="500"/>
                                        <p:tgtEl>
                                          <p:spTgt spid="9"/>
                                        </p:tgtEl>
                                        <p:attrNameLst>
                                          <p:attrName>fill.type</p:attrName>
                                        </p:attrNameLst>
                                      </p:cBhvr>
                                      <p:to>
                                        <p:strVal val="solid"/>
                                      </p:to>
                                    </p:set>
                                  </p:childTnLst>
                                </p:cTn>
                              </p:par>
                            </p:childTnLst>
                          </p:cTn>
                        </p:par>
                        <p:par>
                          <p:cTn id="15" fill="hold">
                            <p:stCondLst>
                              <p:cond delay="10250"/>
                            </p:stCondLst>
                            <p:childTnLst>
                              <p:par>
                                <p:cTn id="16" presetID="6" presetClass="entr" presetSubtype="32" fill="hold" nodeType="after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out)">
                                      <p:cBhvr>
                                        <p:cTn id="18" dur="3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Visite-Plex.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1" name="ZoneTexte 10"/>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1109790" cy="1605730"/>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Visites à domicile</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a:p>
            <a:endParaRPr lang="fr-FR" sz="9603" dirty="0"/>
          </a:p>
        </p:txBody>
      </p:sp>
    </p:spTree>
  </p:cSld>
  <p:clrMapOvr>
    <a:masterClrMapping/>
  </p:clrMapOvr>
  <mc:AlternateContent xmlns:mc="http://schemas.openxmlformats.org/markup-compatibility/2006" xmlns:p14="http://schemas.microsoft.com/office/powerpoint/2010/main">
    <mc:Choice Requires="p14">
      <p:transition p14:dur="0" advTm="11566"/>
    </mc:Choice>
    <mc:Fallback xmlns="">
      <p:transition advTm="115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770" decel="100000"/>
                                        <p:tgtEl>
                                          <p:spTgt spid="11"/>
                                        </p:tgtEl>
                                      </p:cBhvr>
                                    </p:animEffect>
                                    <p:animScale>
                                      <p:cBhvr>
                                        <p:cTn id="8" dur="770" decel="100000"/>
                                        <p:tgtEl>
                                          <p:spTgt spid="11"/>
                                        </p:tgtEl>
                                      </p:cBhvr>
                                      <p:from x="10000" y="10000"/>
                                      <p:to x="200000" y="450000"/>
                                    </p:animScale>
                                    <p:animScale>
                                      <p:cBhvr>
                                        <p:cTn id="9" dur="1230" accel="100000" fill="hold">
                                          <p:stCondLst>
                                            <p:cond delay="770"/>
                                          </p:stCondLst>
                                        </p:cTn>
                                        <p:tgtEl>
                                          <p:spTgt spid="11"/>
                                        </p:tgtEl>
                                      </p:cBhvr>
                                      <p:from x="200000" y="450000"/>
                                      <p:to x="100000" y="100000"/>
                                    </p:animScale>
                                    <p:set>
                                      <p:cBhvr>
                                        <p:cTn id="10" dur="770" fill="hold"/>
                                        <p:tgtEl>
                                          <p:spTgt spid="11"/>
                                        </p:tgtEl>
                                        <p:attrNameLst>
                                          <p:attrName>ppt_x</p:attrName>
                                        </p:attrNameLst>
                                      </p:cBhvr>
                                      <p:to>
                                        <p:strVal val="(0.5)"/>
                                      </p:to>
                                    </p:set>
                                    <p:anim from="(0.5)" to="(#ppt_x)" calcmode="lin" valueType="num">
                                      <p:cBhvr>
                                        <p:cTn id="11" dur="1230" accel="100000" fill="hold">
                                          <p:stCondLst>
                                            <p:cond delay="770"/>
                                          </p:stCondLst>
                                        </p:cTn>
                                        <p:tgtEl>
                                          <p:spTgt spid="11"/>
                                        </p:tgtEl>
                                        <p:attrNameLst>
                                          <p:attrName>ppt_x</p:attrName>
                                        </p:attrNameLst>
                                      </p:cBhvr>
                                    </p:anim>
                                    <p:set>
                                      <p:cBhvr>
                                        <p:cTn id="12" dur="770" fill="hold"/>
                                        <p:tgtEl>
                                          <p:spTgt spid="11"/>
                                        </p:tgtEl>
                                        <p:attrNameLst>
                                          <p:attrName>ppt_y</p:attrName>
                                        </p:attrNameLst>
                                      </p:cBhvr>
                                      <p:to>
                                        <p:strVal val="(#ppt_y+0.4)"/>
                                      </p:to>
                                    </p:set>
                                    <p:anim from="(#ppt_y+0.4)" to="(#ppt_y)" calcmode="lin" valueType="num">
                                      <p:cBhvr>
                                        <p:cTn id="13" dur="1230" accel="100000" fill="hold">
                                          <p:stCondLst>
                                            <p:cond delay="770"/>
                                          </p:stCondLst>
                                        </p:cTn>
                                        <p:tgtEl>
                                          <p:spTgt spid="11"/>
                                        </p:tgtEl>
                                        <p:attrNameLst>
                                          <p:attrName>ppt_y</p:attrName>
                                        </p:attrNameLst>
                                      </p:cBhvr>
                                    </p:anim>
                                  </p:childTnLst>
                                </p:cTn>
                              </p:par>
                            </p:childTnLst>
                          </p:cTn>
                        </p:par>
                        <p:par>
                          <p:cTn id="14" fill="hold">
                            <p:stCondLst>
                              <p:cond delay="3000"/>
                            </p:stCondLst>
                            <p:childTnLst>
                              <p:par>
                                <p:cTn id="15" presetID="10" presetClass="exit" presetSubtype="0" fill="hold" grpId="2" nodeType="afterEffect">
                                  <p:stCondLst>
                                    <p:cond delay="0"/>
                                  </p:stCondLst>
                                  <p:childTnLst>
                                    <p:animEffect transition="out" filter="fade">
                                      <p:cBhvr>
                                        <p:cTn id="16" dur="2000"/>
                                        <p:tgtEl>
                                          <p:spTgt spid="11"/>
                                        </p:tgtEl>
                                      </p:cBhvr>
                                    </p:animEffect>
                                    <p:set>
                                      <p:cBhvr>
                                        <p:cTn id="17" dur="1" fill="hold">
                                          <p:stCondLst>
                                            <p:cond delay="1999"/>
                                          </p:stCondLst>
                                        </p:cTn>
                                        <p:tgtEl>
                                          <p:spTgt spid="11"/>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6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2"/>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 6" descr="Petit-format-Ecoute.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9" y="5051765"/>
            <a:ext cx="8613936" cy="1605730"/>
          </a:xfrm>
          <a:prstGeom prst="rect">
            <a:avLst/>
          </a:prstGeom>
          <a:noFill/>
        </p:spPr>
        <p:txBody>
          <a:bodyPr wrap="square" rtlCol="0">
            <a:noAutofit/>
          </a:bodyPr>
          <a:lstStyle/>
          <a:p>
            <a:r>
              <a:rPr lang="fr-CA" sz="9603" b="1" dirty="0">
                <a:ln w="25400" cap="flat" cmpd="sng" algn="ctr">
                  <a:solidFill>
                    <a:srgbClr val="2C7C9F"/>
                  </a:solidFill>
                  <a:prstDash val="solid"/>
                  <a:round/>
                  <a:headEnd type="none" w="med" len="med"/>
                  <a:tailEnd type="none" w="med" len="med"/>
                </a:ln>
                <a:solidFill>
                  <a:schemeClr val="bg1"/>
                </a:solidFill>
                <a:latin typeface="Garamond"/>
                <a:cs typeface="Garamond"/>
              </a:rPr>
              <a:t>Visites amicales</a:t>
            </a:r>
            <a:endParaRPr lang="fr-FR" sz="9603" dirty="0">
              <a:ln w="25400" cap="flat" cmpd="sng" algn="ctr">
                <a:solidFill>
                  <a:srgbClr val="2C7C9F"/>
                </a:solidFill>
                <a:prstDash val="solid"/>
                <a:round/>
                <a:headEnd type="none" w="med" len="med"/>
                <a:tailEnd type="none" w="med" len="med"/>
              </a:ln>
              <a:solidFill>
                <a:schemeClr val="bg1"/>
              </a:solidFill>
              <a:latin typeface="Garamond"/>
              <a:cs typeface="Garamond"/>
            </a:endParaRPr>
          </a:p>
          <a:p>
            <a:endParaRPr lang="fr-FR" sz="9603" dirty="0"/>
          </a:p>
        </p:txBody>
      </p:sp>
      <p:sp>
        <p:nvSpPr>
          <p:cNvPr id="6" name="ZoneTexte 5"/>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60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770" decel="100000"/>
                                        <p:tgtEl>
                                          <p:spTgt spid="6"/>
                                        </p:tgtEl>
                                      </p:cBhvr>
                                    </p:animEffect>
                                    <p:animScale>
                                      <p:cBhvr>
                                        <p:cTn id="8" dur="770" decel="100000"/>
                                        <p:tgtEl>
                                          <p:spTgt spid="6"/>
                                        </p:tgtEl>
                                      </p:cBhvr>
                                      <p:from x="10000" y="10000"/>
                                      <p:to x="200000" y="450000"/>
                                    </p:animScale>
                                    <p:animScale>
                                      <p:cBhvr>
                                        <p:cTn id="9" dur="1230" accel="100000" fill="hold">
                                          <p:stCondLst>
                                            <p:cond delay="770"/>
                                          </p:stCondLst>
                                        </p:cTn>
                                        <p:tgtEl>
                                          <p:spTgt spid="6"/>
                                        </p:tgtEl>
                                      </p:cBhvr>
                                      <p:from x="200000" y="450000"/>
                                      <p:to x="100000" y="100000"/>
                                    </p:animScale>
                                    <p:set>
                                      <p:cBhvr>
                                        <p:cTn id="10" dur="770" fill="hold"/>
                                        <p:tgtEl>
                                          <p:spTgt spid="6"/>
                                        </p:tgtEl>
                                        <p:attrNameLst>
                                          <p:attrName>ppt_x</p:attrName>
                                        </p:attrNameLst>
                                      </p:cBhvr>
                                      <p:to>
                                        <p:strVal val="(0.5)"/>
                                      </p:to>
                                    </p:set>
                                    <p:anim from="(0.5)" to="(#ppt_x)" calcmode="lin" valueType="num">
                                      <p:cBhvr>
                                        <p:cTn id="11" dur="1230" accel="100000" fill="hold">
                                          <p:stCondLst>
                                            <p:cond delay="770"/>
                                          </p:stCondLst>
                                        </p:cTn>
                                        <p:tgtEl>
                                          <p:spTgt spid="6"/>
                                        </p:tgtEl>
                                        <p:attrNameLst>
                                          <p:attrName>ppt_x</p:attrName>
                                        </p:attrNameLst>
                                      </p:cBhvr>
                                    </p:anim>
                                    <p:set>
                                      <p:cBhvr>
                                        <p:cTn id="12" dur="770" fill="hold"/>
                                        <p:tgtEl>
                                          <p:spTgt spid="6"/>
                                        </p:tgtEl>
                                        <p:attrNameLst>
                                          <p:attrName>ppt_y</p:attrName>
                                        </p:attrNameLst>
                                      </p:cBhvr>
                                      <p:to>
                                        <p:strVal val="(#ppt_y+0.4)"/>
                                      </p:to>
                                    </p:set>
                                    <p:anim from="(#ppt_y+0.4)" to="(#ppt_y)" calcmode="lin" valueType="num">
                                      <p:cBhvr>
                                        <p:cTn id="13" dur="1230" accel="100000" fill="hold">
                                          <p:stCondLst>
                                            <p:cond delay="770"/>
                                          </p:stCondLst>
                                        </p:cTn>
                                        <p:tgtEl>
                                          <p:spTgt spid="6"/>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6"/>
                                        </p:tgtEl>
                                      </p:cBhvr>
                                    </p:animEffect>
                                    <p:set>
                                      <p:cBhvr>
                                        <p:cTn id="17" dur="1" fill="hold">
                                          <p:stCondLst>
                                            <p:cond delay="1999"/>
                                          </p:stCondLst>
                                        </p:cTn>
                                        <p:tgtEl>
                                          <p:spTgt spid="6"/>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up)">
                                      <p:cBhvr>
                                        <p:cTn id="20" dur="3000"/>
                                        <p:tgtEl>
                                          <p:spTgt spid="7"/>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6" grpId="0"/>
      <p:bldP spid="6"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Petit-format-Prison.jpg"/>
          <p:cNvPicPr>
            <a:picLocks noChangeAspect="1"/>
          </p:cNvPicPr>
          <p:nvPr/>
        </p:nvPicPr>
        <p:blipFill>
          <a:blip r:embed="rId2"/>
          <a:stretch>
            <a:fillRect/>
          </a:stretch>
        </p:blipFill>
        <p:spPr>
          <a:xfrm>
            <a:off x="1" y="0"/>
            <a:ext cx="12192000" cy="6858000"/>
          </a:xfrm>
          <a:prstGeom prst="rect">
            <a:avLst/>
          </a:prstGeom>
          <a:ln>
            <a:noFill/>
          </a:ln>
          <a:effectLst>
            <a:softEdge rad="112500"/>
          </a:effectLst>
        </p:spPr>
      </p:pic>
      <p:sp>
        <p:nvSpPr>
          <p:cNvPr id="12" name="Espace réservé du contenu 2">
            <a:extLst>
              <a:ext uri="{FF2B5EF4-FFF2-40B4-BE49-F238E27FC236}">
                <a16:creationId xmlns:a16="http://schemas.microsoft.com/office/drawing/2014/main" id="{B058C563-7CCA-4255-BB0B-4491FF905072}"/>
              </a:ext>
            </a:extLst>
          </p:cNvPr>
          <p:cNvSpPr txBox="1">
            <a:spLocks/>
          </p:cNvSpPr>
          <p:nvPr/>
        </p:nvSpPr>
        <p:spPr>
          <a:xfrm>
            <a:off x="568761" y="1360979"/>
            <a:ext cx="11109791" cy="4769045"/>
          </a:xfrm>
          <a:prstGeom prst="rect">
            <a:avLst/>
          </a:prstGeom>
          <a:ln w="0">
            <a:noFill/>
          </a:ln>
        </p:spPr>
        <p:txBody>
          <a:bodyPr vert="horz" lIns="0" tIns="45732" rIns="0" bIns="45732" rtlCol="0" anchor="ctr">
            <a:normAutofit/>
          </a:bodyPr>
          <a:lstStyle/>
          <a:p>
            <a:pPr marL="91467" indent="-91467" algn="ctr" defTabSz="914674">
              <a:lnSpc>
                <a:spcPct val="90000"/>
              </a:lnSpc>
              <a:spcBef>
                <a:spcPts val="1200"/>
              </a:spcBef>
              <a:spcAft>
                <a:spcPts val="1200"/>
              </a:spcAft>
              <a:buClr>
                <a:schemeClr val="accent1"/>
              </a:buClr>
              <a:buSzPct val="100000"/>
              <a:buFont typeface="Calibri" panose="020F0502020204030204" pitchFamily="34" charset="0"/>
              <a:buChar char=" "/>
              <a:defRPr/>
            </a:pPr>
            <a:endParaRPr lang="fr-CA" sz="3601" dirty="0">
              <a:solidFill>
                <a:srgbClr val="005B9C"/>
              </a:solidFill>
              <a:latin typeface="AGaramond"/>
              <a:cs typeface="AGaramond"/>
            </a:endParaRPr>
          </a:p>
        </p:txBody>
      </p:sp>
      <p:sp>
        <p:nvSpPr>
          <p:cNvPr id="9" name="ZoneTexte 8"/>
          <p:cNvSpPr txBox="1"/>
          <p:nvPr/>
        </p:nvSpPr>
        <p:spPr>
          <a:xfrm>
            <a:off x="335828" y="5051765"/>
            <a:ext cx="12192000" cy="1605730"/>
          </a:xfrm>
          <a:prstGeom prst="rect">
            <a:avLst/>
          </a:prstGeom>
          <a:noFill/>
        </p:spPr>
        <p:txBody>
          <a:bodyPr wrap="square" rtlCol="0">
            <a:noAutofit/>
          </a:bodyPr>
          <a:lstStyle/>
          <a:p>
            <a:r>
              <a:rPr lang="fr-CA" sz="8700" b="1" dirty="0">
                <a:ln w="25400" cap="flat" cmpd="sng" algn="ctr">
                  <a:solidFill>
                    <a:srgbClr val="2C7C9F"/>
                  </a:solidFill>
                  <a:prstDash val="solid"/>
                  <a:round/>
                  <a:headEnd type="none" w="med" len="med"/>
                  <a:tailEnd type="none" w="med" len="med"/>
                </a:ln>
                <a:solidFill>
                  <a:schemeClr val="bg1"/>
                </a:solidFill>
                <a:latin typeface="Garamond"/>
                <a:cs typeface="Garamond"/>
              </a:rPr>
              <a:t>Visites aux prisonniers</a:t>
            </a:r>
            <a:endParaRPr lang="fr-FR" sz="8700" dirty="0">
              <a:ln w="25400" cap="flat" cmpd="sng" algn="ctr">
                <a:solidFill>
                  <a:srgbClr val="2C7C9F"/>
                </a:solidFill>
                <a:prstDash val="solid"/>
                <a:round/>
                <a:headEnd type="none" w="med" len="med"/>
                <a:tailEnd type="none" w="med" len="med"/>
              </a:ln>
              <a:solidFill>
                <a:schemeClr val="bg1"/>
              </a:solidFill>
              <a:latin typeface="Garamond"/>
              <a:cs typeface="Garamond"/>
            </a:endParaRPr>
          </a:p>
        </p:txBody>
      </p:sp>
      <p:sp>
        <p:nvSpPr>
          <p:cNvPr id="7" name="ZoneTexte 6"/>
          <p:cNvSpPr txBox="1"/>
          <p:nvPr/>
        </p:nvSpPr>
        <p:spPr>
          <a:xfrm>
            <a:off x="568761" y="432839"/>
            <a:ext cx="11109790" cy="938964"/>
          </a:xfrm>
          <a:prstGeom prst="rect">
            <a:avLst/>
          </a:prstGeom>
          <a:noFill/>
        </p:spPr>
        <p:txBody>
          <a:bodyPr wrap="square" rtlCol="0">
            <a:spAutoFit/>
          </a:bodyPr>
          <a:lstStyle/>
          <a:p>
            <a:pPr algn="ctr"/>
            <a:r>
              <a:rPr lang="en-US" sz="5502" dirty="0">
                <a:solidFill>
                  <a:srgbClr val="005B9C"/>
                </a:solidFill>
                <a:latin typeface="Garamond"/>
                <a:cs typeface="Garamond"/>
              </a:rPr>
              <a:t>Oeuvres de la SSVP au Canada</a:t>
            </a:r>
          </a:p>
        </p:txBody>
      </p:sp>
    </p:spTree>
  </p:cSld>
  <p:clrMapOvr>
    <a:masterClrMapping/>
  </p:clrMapOvr>
  <p:transition advTm="1099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770" decel="100000"/>
                                        <p:tgtEl>
                                          <p:spTgt spid="7"/>
                                        </p:tgtEl>
                                      </p:cBhvr>
                                    </p:animEffect>
                                    <p:animScale>
                                      <p:cBhvr>
                                        <p:cTn id="8" dur="770" decel="100000"/>
                                        <p:tgtEl>
                                          <p:spTgt spid="7"/>
                                        </p:tgtEl>
                                      </p:cBhvr>
                                      <p:from x="10000" y="10000"/>
                                      <p:to x="200000" y="450000"/>
                                    </p:animScale>
                                    <p:animScale>
                                      <p:cBhvr>
                                        <p:cTn id="9" dur="1230" accel="100000" fill="hold">
                                          <p:stCondLst>
                                            <p:cond delay="770"/>
                                          </p:stCondLst>
                                        </p:cTn>
                                        <p:tgtEl>
                                          <p:spTgt spid="7"/>
                                        </p:tgtEl>
                                      </p:cBhvr>
                                      <p:from x="200000" y="450000"/>
                                      <p:to x="100000" y="100000"/>
                                    </p:animScale>
                                    <p:set>
                                      <p:cBhvr>
                                        <p:cTn id="10" dur="770" fill="hold"/>
                                        <p:tgtEl>
                                          <p:spTgt spid="7"/>
                                        </p:tgtEl>
                                        <p:attrNameLst>
                                          <p:attrName>ppt_x</p:attrName>
                                        </p:attrNameLst>
                                      </p:cBhvr>
                                      <p:to>
                                        <p:strVal val="(0.5)"/>
                                      </p:to>
                                    </p:set>
                                    <p:anim from="(0.5)" to="(#ppt_x)" calcmode="lin" valueType="num">
                                      <p:cBhvr>
                                        <p:cTn id="11" dur="1230" accel="100000" fill="hold">
                                          <p:stCondLst>
                                            <p:cond delay="770"/>
                                          </p:stCondLst>
                                        </p:cTn>
                                        <p:tgtEl>
                                          <p:spTgt spid="7"/>
                                        </p:tgtEl>
                                        <p:attrNameLst>
                                          <p:attrName>ppt_x</p:attrName>
                                        </p:attrNameLst>
                                      </p:cBhvr>
                                    </p:anim>
                                    <p:set>
                                      <p:cBhvr>
                                        <p:cTn id="12" dur="770" fill="hold"/>
                                        <p:tgtEl>
                                          <p:spTgt spid="7"/>
                                        </p:tgtEl>
                                        <p:attrNameLst>
                                          <p:attrName>ppt_y</p:attrName>
                                        </p:attrNameLst>
                                      </p:cBhvr>
                                      <p:to>
                                        <p:strVal val="(#ppt_y+0.4)"/>
                                      </p:to>
                                    </p:set>
                                    <p:anim from="(#ppt_y+0.4)" to="(#ppt_y)" calcmode="lin" valueType="num">
                                      <p:cBhvr>
                                        <p:cTn id="13" dur="1230" accel="100000" fill="hold">
                                          <p:stCondLst>
                                            <p:cond delay="770"/>
                                          </p:stCondLst>
                                        </p:cTn>
                                        <p:tgtEl>
                                          <p:spTgt spid="7"/>
                                        </p:tgtEl>
                                        <p:attrNameLst>
                                          <p:attrName>ppt_y</p:attrName>
                                        </p:attrNameLst>
                                      </p:cBhvr>
                                    </p:anim>
                                  </p:childTnLst>
                                </p:cTn>
                              </p:par>
                            </p:childTnLst>
                          </p:cTn>
                        </p:par>
                        <p:par>
                          <p:cTn id="14" fill="hold">
                            <p:stCondLst>
                              <p:cond delay="2000"/>
                            </p:stCondLst>
                            <p:childTnLst>
                              <p:par>
                                <p:cTn id="15" presetID="10" presetClass="exit" presetSubtype="0" fill="hold" grpId="1" nodeType="afterEffect">
                                  <p:stCondLst>
                                    <p:cond delay="0"/>
                                  </p:stCondLst>
                                  <p:childTnLst>
                                    <p:animEffect transition="out" filter="fade">
                                      <p:cBhvr>
                                        <p:cTn id="16" dur="2000"/>
                                        <p:tgtEl>
                                          <p:spTgt spid="7"/>
                                        </p:tgtEl>
                                      </p:cBhvr>
                                    </p:animEffect>
                                    <p:set>
                                      <p:cBhvr>
                                        <p:cTn id="17" dur="1" fill="hold">
                                          <p:stCondLst>
                                            <p:cond delay="1999"/>
                                          </p:stCondLst>
                                        </p:cTn>
                                        <p:tgtEl>
                                          <p:spTgt spid="7"/>
                                        </p:tgtEl>
                                        <p:attrNameLst>
                                          <p:attrName>style.visibility</p:attrName>
                                        </p:attrNameLst>
                                      </p:cBhvr>
                                      <p:to>
                                        <p:strVal val="hidden"/>
                                      </p:to>
                                    </p:set>
                                  </p:childTnLst>
                                </p:cTn>
                              </p:par>
                              <p:par>
                                <p:cTn id="18" presetID="22" presetClass="entr" presetSubtype="1" fill="hold"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up)">
                                      <p:cBhvr>
                                        <p:cTn id="20" dur="3000"/>
                                        <p:tgtEl>
                                          <p:spTgt spid="6"/>
                                        </p:tgtEl>
                                      </p:cBhvr>
                                    </p:animEffect>
                                  </p:childTnLst>
                                </p:cTn>
                              </p:par>
                            </p:childTnLst>
                          </p:cTn>
                        </p:par>
                        <p:par>
                          <p:cTn id="21" fill="hold">
                            <p:stCondLst>
                              <p:cond delay="5000"/>
                            </p:stCondLst>
                            <p:childTnLst>
                              <p:par>
                                <p:cTn id="22" presetID="41" presetClass="entr" presetSubtype="0" fill="hold" grpId="0" nodeType="afterEffect">
                                  <p:stCondLst>
                                    <p:cond delay="0"/>
                                  </p:stCondLst>
                                  <p:iterate type="lt">
                                    <p:tmPct val="10000"/>
                                  </p:iterate>
                                  <p:childTnLst>
                                    <p:set>
                                      <p:cBhvr>
                                        <p:cTn id="23" dur="1" fill="hold">
                                          <p:stCondLst>
                                            <p:cond delay="0"/>
                                          </p:stCondLst>
                                        </p:cTn>
                                        <p:tgtEl>
                                          <p:spTgt spid="9"/>
                                        </p:tgtEl>
                                        <p:attrNameLst>
                                          <p:attrName>style.visibility</p:attrName>
                                        </p:attrNameLst>
                                      </p:cBhvr>
                                      <p:to>
                                        <p:strVal val="visible"/>
                                      </p:to>
                                    </p:set>
                                    <p:anim calcmode="lin" valueType="num">
                                      <p:cBhvr>
                                        <p:cTn id="24" dur="10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5" dur="1000" fill="hold"/>
                                        <p:tgtEl>
                                          <p:spTgt spid="9"/>
                                        </p:tgtEl>
                                        <p:attrNameLst>
                                          <p:attrName>ppt_y</p:attrName>
                                        </p:attrNameLst>
                                      </p:cBhvr>
                                      <p:tavLst>
                                        <p:tav tm="0">
                                          <p:val>
                                            <p:strVal val="#ppt_y"/>
                                          </p:val>
                                        </p:tav>
                                        <p:tav tm="100000">
                                          <p:val>
                                            <p:strVal val="#ppt_y"/>
                                          </p:val>
                                        </p:tav>
                                      </p:tavLst>
                                    </p:anim>
                                    <p:anim calcmode="lin" valueType="num">
                                      <p:cBhvr>
                                        <p:cTn id="26" dur="10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27" dur="10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28" dur="1000" tmFilter="0,0; .5, 1; 1, 1"/>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7" grpId="0"/>
      <p:bldP spid="7" grpId="1"/>
    </p:bldLst>
  </p:timing>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trospect">
  <a:themeElements>
    <a:clrScheme name="Retrospect">
      <a:dk1>
        <a:sysClr val="windowText" lastClr="000000"/>
      </a:dk1>
      <a:lt1>
        <a:sysClr val="window" lastClr="FFFFFF"/>
      </a:lt1>
      <a:dk2>
        <a:srgbClr val="344068"/>
      </a:dk2>
      <a:lt2>
        <a:srgbClr val="D9E0E6"/>
      </a:lt2>
      <a:accent1>
        <a:srgbClr val="1CADE4"/>
      </a:accent1>
      <a:accent2>
        <a:srgbClr val="2683C6"/>
      </a:accent2>
      <a:accent3>
        <a:srgbClr val="28C4CC"/>
      </a:accent3>
      <a:accent4>
        <a:srgbClr val="42BA97"/>
      </a:accent4>
      <a:accent5>
        <a:srgbClr val="3E8853"/>
      </a:accent5>
      <a:accent6>
        <a:srgbClr val="62A39F"/>
      </a:accent6>
      <a:hlink>
        <a:srgbClr val="6EAC1C"/>
      </a:hlink>
      <a:folHlink>
        <a:srgbClr val="B26B02"/>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9CC26709-368C-4D72-9060-94E5B3FF3CD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7985</TotalTime>
  <Words>849</Words>
  <Application>Microsoft Macintosh PowerPoint</Application>
  <PresentationFormat>Grand écran</PresentationFormat>
  <Paragraphs>115</Paragraphs>
  <Slides>30</Slides>
  <Notes>0</Notes>
  <HiddenSlides>0</HiddenSlides>
  <MMClips>0</MMClips>
  <ScaleCrop>false</ScaleCrop>
  <HeadingPairs>
    <vt:vector size="6" baseType="variant">
      <vt:variant>
        <vt:lpstr>Polices utilisées</vt:lpstr>
      </vt:variant>
      <vt:variant>
        <vt:i4>7</vt:i4>
      </vt:variant>
      <vt:variant>
        <vt:lpstr>Thème</vt:lpstr>
      </vt:variant>
      <vt:variant>
        <vt:i4>2</vt:i4>
      </vt:variant>
      <vt:variant>
        <vt:lpstr>Titres des diapositives</vt:lpstr>
      </vt:variant>
      <vt:variant>
        <vt:i4>30</vt:i4>
      </vt:variant>
    </vt:vector>
  </HeadingPairs>
  <TitlesOfParts>
    <vt:vector size="39" baseType="lpstr">
      <vt:lpstr>Adobe Garamond Pro Bold</vt:lpstr>
      <vt:lpstr>AGaramond</vt:lpstr>
      <vt:lpstr>Arial</vt:lpstr>
      <vt:lpstr>Calibri</vt:lpstr>
      <vt:lpstr>Century Gothic</vt:lpstr>
      <vt:lpstr>Garamond</vt:lpstr>
      <vt:lpstr>Lucida Grande</vt:lpstr>
      <vt:lpstr>Thème Office</vt:lpstr>
      <vt:lpstr>Retrospect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Le projet Au nord du 60e offre une sécurité alimentaire pour ceux qui vivent dans les communautés nordiques</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Bienheureux Frédéric Ozanam</vt:lpstr>
      <vt:lpstr>Un logement sain, sécuritaire et abordable est un droit humain</vt:lpstr>
      <vt:lpstr>Présentation PowerPoint</vt:lpstr>
      <vt:lpstr>Présentation PowerPoint</vt:lpstr>
      <vt:lpstr>Présentation PowerPoint</vt:lpstr>
      <vt:lpstr>Présentation PowerPoint</vt:lpstr>
    </vt:vector>
  </TitlesOfParts>
  <Company>Société de Saint-Vincent de Paul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Nicole Schryburt</dc:creator>
  <cp:lastModifiedBy>Microsoft Office User</cp:lastModifiedBy>
  <cp:revision>94</cp:revision>
  <dcterms:created xsi:type="dcterms:W3CDTF">2019-08-07T20:02:20Z</dcterms:created>
  <dcterms:modified xsi:type="dcterms:W3CDTF">2022-09-19T20:55:49Z</dcterms:modified>
</cp:coreProperties>
</file>